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2"/>
  </p:notesMasterIdLst>
  <p:sldIdLst>
    <p:sldId id="261" r:id="rId3"/>
    <p:sldId id="257" r:id="rId4"/>
    <p:sldId id="301" r:id="rId5"/>
    <p:sldId id="276" r:id="rId6"/>
    <p:sldId id="302" r:id="rId7"/>
    <p:sldId id="308" r:id="rId8"/>
    <p:sldId id="303" r:id="rId9"/>
    <p:sldId id="309" r:id="rId10"/>
    <p:sldId id="310" r:id="rId11"/>
    <p:sldId id="304" r:id="rId13"/>
    <p:sldId id="311" r:id="rId14"/>
    <p:sldId id="307" r:id="rId15"/>
    <p:sldId id="287" r:id="rId16"/>
    <p:sldId id="305" r:id="rId17"/>
    <p:sldId id="256" r:id="rId18"/>
  </p:sldIdLst>
  <p:sldSz cx="9144000" cy="6858000" type="screen4x3"/>
  <p:notesSz cx="6858000" cy="9144000"/>
  <p:defaultTextStyle>
    <a:defPPr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2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93809557" name="Fetishist" initials="F" lastIdx="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28F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165" autoAdjust="0"/>
    <p:restoredTop sz="94660"/>
  </p:normalViewPr>
  <p:slideViewPr>
    <p:cSldViewPr snapToGrid="0" snapToObjects="1" showGuides="1">
      <p:cViewPr varScale="1">
        <p:scale>
          <a:sx n="59" d="100"/>
          <a:sy n="59" d="100"/>
        </p:scale>
        <p:origin x="1652" y="52"/>
      </p:cViewPr>
      <p:guideLst>
        <p:guide orient="horz" pos="2162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2" Type="http://schemas.openxmlformats.org/officeDocument/2006/relationships/commentAuthors" Target="commentAuthors.xml"/><Relationship Id="rId21" Type="http://schemas.openxmlformats.org/officeDocument/2006/relationships/tableStyles" Target="tableStyles.xml"/><Relationship Id="rId20" Type="http://schemas.openxmlformats.org/officeDocument/2006/relationships/viewProps" Target="viewProps.xml"/><Relationship Id="rId2" Type="http://schemas.openxmlformats.org/officeDocument/2006/relationships/theme" Target="theme/theme1.xml"/><Relationship Id="rId19" Type="http://schemas.openxmlformats.org/officeDocument/2006/relationships/presProps" Target="presProps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Rettangolo 167"/>
          <p:cNvSpPr/>
          <p:nvPr userDrawn="1"/>
        </p:nvSpPr>
        <p:spPr>
          <a:xfrm>
            <a:off x="0" y="3832224"/>
            <a:ext cx="9144000" cy="3025775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69" name="Gruppo 168"/>
          <p:cNvGrpSpPr/>
          <p:nvPr userDrawn="1"/>
        </p:nvGrpSpPr>
        <p:grpSpPr>
          <a:xfrm>
            <a:off x="48007" y="3816351"/>
            <a:ext cx="9036647" cy="180000"/>
            <a:chOff x="1218340" y="275867"/>
            <a:chExt cx="17715122" cy="567843"/>
          </a:xfrm>
        </p:grpSpPr>
        <p:cxnSp>
          <p:nvCxnSpPr>
            <p:cNvPr id="170" name="Connettore 1 169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Connettore 1 252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Connettore 1 253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Connettore 1 254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Connettore 1 255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Connettore 1 256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Connettore 1 257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Connettore 1 258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Connettore 1 259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Connettore 1 260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Connettore 1 261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Connettore 1 262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Connettore 1 263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Connettore 1 264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Connettore 1 265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Connettore 1 266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Connettore 1 267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Connettore 1 268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Connettore 1 269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Connettore 1 270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Connettore 1 271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Connettore 1 272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Connettore 1 273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Connettore 1 274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Connettore 1 275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Connettore 1 276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Connettore 1 277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Connettore 1 278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Connettore 1 279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Connettore 1 280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Connettore 1 281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Connettore 1 282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Connettore 1 283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Connettore 1 284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Connettore 1 285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Connettore 1 286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Connettore 1 287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Connettore 1 288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olo 1"/>
          <p:cNvSpPr>
            <a:spLocks noGrp="1"/>
          </p:cNvSpPr>
          <p:nvPr>
            <p:ph type="ctrTitle" hasCustomPrompt="1"/>
          </p:nvPr>
        </p:nvSpPr>
        <p:spPr>
          <a:xfrm>
            <a:off x="641534" y="4149725"/>
            <a:ext cx="7772400" cy="96837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it-IT" dirty="0"/>
              <a:t>Fare clic per modificare lo stile del titolo</a:t>
            </a:r>
            <a:endParaRPr lang="it-IT" dirty="0"/>
          </a:p>
        </p:txBody>
      </p:sp>
      <p:sp>
        <p:nvSpPr>
          <p:cNvPr id="3" name="Sottotitolo 2"/>
          <p:cNvSpPr>
            <a:spLocks noGrp="1"/>
          </p:cNvSpPr>
          <p:nvPr>
            <p:ph type="subTitle" idx="1" hasCustomPrompt="1"/>
          </p:nvPr>
        </p:nvSpPr>
        <p:spPr>
          <a:xfrm>
            <a:off x="641534" y="5260975"/>
            <a:ext cx="7772400" cy="1333500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/>
              <a:t>Fare clic per modificare lo stile del sottotitolo dello schema</a:t>
            </a:r>
            <a:endParaRPr lang="it-IT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  <a:endParaRPr lang="it-IT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  <a:endParaRPr lang="it-IT"/>
          </a:p>
          <a:p>
            <a:pPr lvl="1"/>
            <a:r>
              <a:rPr lang="it-IT"/>
              <a:t>Secondo livello</a:t>
            </a:r>
            <a:endParaRPr lang="it-IT"/>
          </a:p>
          <a:p>
            <a:pPr lvl="2"/>
            <a:r>
              <a:rPr lang="it-IT"/>
              <a:t>Terzo livello</a:t>
            </a:r>
            <a:endParaRPr lang="it-IT"/>
          </a:p>
          <a:p>
            <a:pPr lvl="3"/>
            <a:r>
              <a:rPr lang="it-IT"/>
              <a:t>Quarto livello</a:t>
            </a:r>
            <a:endParaRPr lang="it-IT"/>
          </a:p>
          <a:p>
            <a:pPr lvl="4"/>
            <a:r>
              <a:rPr lang="it-IT"/>
              <a:t>Quinto livello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</a:fld>
            <a:endParaRPr lang="it-IT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 hasCustomPrompt="1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  <a:endParaRPr lang="it-IT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 hasCustomPrompt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  <a:endParaRPr lang="it-IT"/>
          </a:p>
          <a:p>
            <a:pPr lvl="1"/>
            <a:r>
              <a:rPr lang="it-IT"/>
              <a:t>Secondo livello</a:t>
            </a:r>
            <a:endParaRPr lang="it-IT"/>
          </a:p>
          <a:p>
            <a:pPr lvl="2"/>
            <a:r>
              <a:rPr lang="it-IT"/>
              <a:t>Terzo livello</a:t>
            </a:r>
            <a:endParaRPr lang="it-IT"/>
          </a:p>
          <a:p>
            <a:pPr lvl="3"/>
            <a:r>
              <a:rPr lang="it-IT"/>
              <a:t>Quarto livello</a:t>
            </a:r>
            <a:endParaRPr lang="it-IT"/>
          </a:p>
          <a:p>
            <a:pPr lvl="4"/>
            <a:r>
              <a:rPr lang="it-IT"/>
              <a:t>Quinto livello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</a:fld>
            <a:endParaRPr lang="it-IT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Rettangolo 252"/>
          <p:cNvSpPr/>
          <p:nvPr userDrawn="1"/>
        </p:nvSpPr>
        <p:spPr>
          <a:xfrm>
            <a:off x="0" y="1"/>
            <a:ext cx="9144000" cy="126990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 hasCustomPrompt="1"/>
          </p:nvPr>
        </p:nvSpPr>
        <p:spPr>
          <a:xfrm>
            <a:off x="457200" y="1600200"/>
            <a:ext cx="8323726" cy="4525963"/>
          </a:xfrm>
        </p:spPr>
        <p:txBody>
          <a:bodyPr/>
          <a:lstStyle/>
          <a:p>
            <a:pPr lvl="0"/>
            <a:r>
              <a:rPr lang="it-IT" dirty="0"/>
              <a:t>Fare clic per modificare stili del testo dello schema</a:t>
            </a:r>
            <a:endParaRPr lang="it-IT" dirty="0"/>
          </a:p>
          <a:p>
            <a:pPr lvl="1"/>
            <a:r>
              <a:rPr lang="it-IT" dirty="0"/>
              <a:t>Secondo livello</a:t>
            </a:r>
            <a:endParaRPr lang="it-IT" dirty="0"/>
          </a:p>
          <a:p>
            <a:pPr lvl="2"/>
            <a:r>
              <a:rPr lang="it-IT" dirty="0"/>
              <a:t>Terzo livello</a:t>
            </a:r>
            <a:endParaRPr lang="it-IT" dirty="0"/>
          </a:p>
          <a:p>
            <a:pPr lvl="3"/>
            <a:r>
              <a:rPr lang="it-IT" dirty="0"/>
              <a:t>Quarto livello</a:t>
            </a:r>
            <a:endParaRPr lang="it-IT" dirty="0"/>
          </a:p>
          <a:p>
            <a:pPr lvl="4"/>
            <a:r>
              <a:rPr lang="it-IT" dirty="0"/>
              <a:t>Quinto livello</a:t>
            </a:r>
            <a:endParaRPr lang="it-IT" dirty="0"/>
          </a:p>
        </p:txBody>
      </p:sp>
      <p:sp>
        <p:nvSpPr>
          <p:cNvPr id="129" name="Rettangolo 128"/>
          <p:cNvSpPr/>
          <p:nvPr userDrawn="1"/>
        </p:nvSpPr>
        <p:spPr>
          <a:xfrm>
            <a:off x="0" y="6126162"/>
            <a:ext cx="9144000" cy="731837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0" name="CasellaDiTesto 129"/>
          <p:cNvSpPr txBox="1"/>
          <p:nvPr userDrawn="1"/>
        </p:nvSpPr>
        <p:spPr>
          <a:xfrm>
            <a:off x="157778" y="6363505"/>
            <a:ext cx="30691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b="1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Nome Cognome</a:t>
            </a:r>
            <a:r>
              <a:rPr lang="it-IT" sz="1200" b="1" baseline="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, </a:t>
            </a:r>
            <a:r>
              <a:rPr lang="it-IT" sz="1200" b="1" baseline="0" dirty="0" err="1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assoc.prof</a:t>
            </a:r>
            <a:r>
              <a:rPr lang="it-IT" sz="1200" b="1" baseline="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. ABC </a:t>
            </a:r>
            <a:r>
              <a:rPr lang="it-IT" sz="1200" b="1" baseline="0" dirty="0" err="1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Dept</a:t>
            </a:r>
            <a:r>
              <a:rPr lang="it-IT" sz="1200" b="1" baseline="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.</a:t>
            </a:r>
            <a:endParaRPr lang="it-IT" sz="1200" b="1" dirty="0">
              <a:solidFill>
                <a:srgbClr val="FFFFFF"/>
              </a:solidFill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132" name="Gruppo 131"/>
          <p:cNvGrpSpPr/>
          <p:nvPr userDrawn="1"/>
        </p:nvGrpSpPr>
        <p:grpSpPr>
          <a:xfrm>
            <a:off x="48007" y="1089904"/>
            <a:ext cx="9036647" cy="180000"/>
            <a:chOff x="1218340" y="275867"/>
            <a:chExt cx="17715122" cy="567843"/>
          </a:xfrm>
        </p:grpSpPr>
        <p:cxnSp>
          <p:nvCxnSpPr>
            <p:cNvPr id="133" name="Connettore 1 132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ttore 1 133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ttore 1 134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ttore 1 135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nettore 1 136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ttore 1 137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ttore 1 138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nettore 1 139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onnettore 1 140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nettore 1 141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Connettore 1 142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nettore 1 143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onnettore 1 144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nettore 1 145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ttore 1 146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nettore 1 147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nettore 1 148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nettore 1 149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nettore 1 150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Connettore 1 151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Connettore 1 152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Connettore 1 153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nettore 1 154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nettore 1 155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ttore 1 156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nettore 1 157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nettore 1 158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Connettore 1 159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onnettore 1 160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Connettore 1 161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Connettore 1 162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Connettore 1 163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nettore 1 164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nettore 1 165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nettore 1 166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nettore 1 167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onnettore 1 168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onnettore 1 169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4" name="Picture 2" descr="Y:\IMMAGINE _COORDINATA_2014\PPT\modello1\loghi_PNG\03_Polimi_logotipo_bandiera-1riga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898" y="6346378"/>
            <a:ext cx="2780124" cy="289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 hasCustomPrompt="1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/>
              <a:t>Fare clic per modificare lo stile del titolo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idx="1" hasCustomPrompt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stili del testo dello schema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</a:fld>
            <a:endParaRPr lang="it-IT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sz="half" idx="1" hasCustomPrompt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  <a:endParaRPr lang="it-IT"/>
          </a:p>
          <a:p>
            <a:pPr lvl="1"/>
            <a:r>
              <a:rPr lang="it-IT"/>
              <a:t>Secondo livello</a:t>
            </a:r>
            <a:endParaRPr lang="it-IT"/>
          </a:p>
          <a:p>
            <a:pPr lvl="2"/>
            <a:r>
              <a:rPr lang="it-IT"/>
              <a:t>Terzo livello</a:t>
            </a:r>
            <a:endParaRPr lang="it-IT"/>
          </a:p>
          <a:p>
            <a:pPr lvl="3"/>
            <a:r>
              <a:rPr lang="it-IT"/>
              <a:t>Quarto livello</a:t>
            </a:r>
            <a:endParaRPr lang="it-IT"/>
          </a:p>
          <a:p>
            <a:pPr lvl="4"/>
            <a:r>
              <a:rPr lang="it-IT"/>
              <a:t>Quinto livello</a:t>
            </a:r>
            <a:endParaRPr lang="it-IT"/>
          </a:p>
        </p:txBody>
      </p:sp>
      <p:sp>
        <p:nvSpPr>
          <p:cNvPr id="4" name="Segnaposto contenuto 3"/>
          <p:cNvSpPr>
            <a:spLocks noGrp="1"/>
          </p:cNvSpPr>
          <p:nvPr>
            <p:ph sz="half" idx="2" hasCustomPrompt="1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  <a:endParaRPr lang="it-IT"/>
          </a:p>
          <a:p>
            <a:pPr lvl="1"/>
            <a:r>
              <a:rPr lang="it-IT"/>
              <a:t>Secondo livello</a:t>
            </a:r>
            <a:endParaRPr lang="it-IT"/>
          </a:p>
          <a:p>
            <a:pPr lvl="2"/>
            <a:r>
              <a:rPr lang="it-IT"/>
              <a:t>Terzo livello</a:t>
            </a:r>
            <a:endParaRPr lang="it-IT"/>
          </a:p>
          <a:p>
            <a:pPr lvl="3"/>
            <a:r>
              <a:rPr lang="it-IT"/>
              <a:t>Quarto livello</a:t>
            </a:r>
            <a:endParaRPr lang="it-IT"/>
          </a:p>
          <a:p>
            <a:pPr lvl="4"/>
            <a:r>
              <a:rPr lang="it-IT"/>
              <a:t>Quinto livello</a:t>
            </a:r>
            <a:endParaRPr lang="it-IT"/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</a:fld>
            <a:endParaRPr lang="it-IT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idx="1" hasCustomPrompt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  <a:endParaRPr lang="it-IT"/>
          </a:p>
        </p:txBody>
      </p:sp>
      <p:sp>
        <p:nvSpPr>
          <p:cNvPr id="4" name="Segnaposto contenuto 3"/>
          <p:cNvSpPr>
            <a:spLocks noGrp="1"/>
          </p:cNvSpPr>
          <p:nvPr>
            <p:ph sz="half" idx="2" hasCustomPrompt="1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  <a:endParaRPr lang="it-IT"/>
          </a:p>
          <a:p>
            <a:pPr lvl="1"/>
            <a:r>
              <a:rPr lang="it-IT"/>
              <a:t>Secondo livello</a:t>
            </a:r>
            <a:endParaRPr lang="it-IT"/>
          </a:p>
          <a:p>
            <a:pPr lvl="2"/>
            <a:r>
              <a:rPr lang="it-IT"/>
              <a:t>Terzo livello</a:t>
            </a:r>
            <a:endParaRPr lang="it-IT"/>
          </a:p>
          <a:p>
            <a:pPr lvl="3"/>
            <a:r>
              <a:rPr lang="it-IT"/>
              <a:t>Quarto livello</a:t>
            </a:r>
            <a:endParaRPr lang="it-IT"/>
          </a:p>
          <a:p>
            <a:pPr lvl="4"/>
            <a:r>
              <a:rPr lang="it-IT"/>
              <a:t>Quinto livello</a:t>
            </a:r>
            <a:endParaRPr lang="it-IT"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 hasCustomPrompt="1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  <a:endParaRPr lang="it-IT"/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 hasCustomPrompt="1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  <a:endParaRPr lang="it-IT"/>
          </a:p>
          <a:p>
            <a:pPr lvl="1"/>
            <a:r>
              <a:rPr lang="it-IT"/>
              <a:t>Secondo livello</a:t>
            </a:r>
            <a:endParaRPr lang="it-IT"/>
          </a:p>
          <a:p>
            <a:pPr lvl="2"/>
            <a:r>
              <a:rPr lang="it-IT"/>
              <a:t>Terzo livello</a:t>
            </a:r>
            <a:endParaRPr lang="it-IT"/>
          </a:p>
          <a:p>
            <a:pPr lvl="3"/>
            <a:r>
              <a:rPr lang="it-IT"/>
              <a:t>Quarto livello</a:t>
            </a:r>
            <a:endParaRPr lang="it-IT"/>
          </a:p>
          <a:p>
            <a:pPr lvl="4"/>
            <a:r>
              <a:rPr lang="it-IT"/>
              <a:t>Quinto livello</a:t>
            </a:r>
            <a:endParaRPr lang="it-IT"/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</a:fld>
            <a:endParaRPr lang="it-IT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</a:fld>
            <a:endParaRPr lang="it-IT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</a:fld>
            <a:endParaRPr lang="it-IT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 hasCustomPrompt="1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 hasCustomPrompt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stili del testo dello schema</a:t>
            </a:r>
            <a:endParaRPr lang="it-IT"/>
          </a:p>
          <a:p>
            <a:pPr lvl="1"/>
            <a:r>
              <a:rPr lang="it-IT"/>
              <a:t>Secondo livello</a:t>
            </a:r>
            <a:endParaRPr lang="it-IT"/>
          </a:p>
          <a:p>
            <a:pPr lvl="2"/>
            <a:r>
              <a:rPr lang="it-IT"/>
              <a:t>Terzo livello</a:t>
            </a:r>
            <a:endParaRPr lang="it-IT"/>
          </a:p>
          <a:p>
            <a:pPr lvl="3"/>
            <a:r>
              <a:rPr lang="it-IT"/>
              <a:t>Quarto livello</a:t>
            </a:r>
            <a:endParaRPr lang="it-IT"/>
          </a:p>
          <a:p>
            <a:pPr lvl="4"/>
            <a:r>
              <a:rPr lang="it-IT"/>
              <a:t>Quinto livello</a:t>
            </a:r>
            <a:endParaRPr lang="it-IT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 hasCustomPrompt="1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  <a:endParaRPr lang="it-IT"/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</a:fld>
            <a:endParaRPr lang="it-IT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 hasCustomPrompt="1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  <a:endParaRPr lang="it-IT"/>
          </a:p>
        </p:txBody>
      </p:sp>
      <p:sp>
        <p:nvSpPr>
          <p:cNvPr id="3" name="Segnaposto immagine 2"/>
          <p:cNvSpPr>
            <a:spLocks noGrp="1"/>
          </p:cNvSpPr>
          <p:nvPr>
            <p:ph type="pic" idx="1" hasCustomPrompt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it-IT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 hasCustomPrompt="1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  <a:endParaRPr lang="it-IT"/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</a:fld>
            <a:endParaRPr lang="it-IT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it-IT" dirty="0"/>
              <a:t>Fare clic per modificare stile</a:t>
            </a:r>
            <a:endParaRPr lang="it-IT" dirty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14345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/>
              <a:t>Fare clic per modificare gli stili del testo dello schema</a:t>
            </a:r>
            <a:endParaRPr lang="it-IT" dirty="0"/>
          </a:p>
          <a:p>
            <a:pPr lvl="1"/>
            <a:r>
              <a:rPr lang="it-IT" dirty="0"/>
              <a:t>Secondo livello</a:t>
            </a:r>
            <a:endParaRPr lang="it-IT" dirty="0"/>
          </a:p>
          <a:p>
            <a:pPr lvl="2"/>
            <a:r>
              <a:rPr lang="it-IT" dirty="0"/>
              <a:t>Terzo livello</a:t>
            </a:r>
            <a:endParaRPr lang="it-IT" dirty="0"/>
          </a:p>
          <a:p>
            <a:pPr lvl="3"/>
            <a:r>
              <a:rPr lang="it-IT" dirty="0"/>
              <a:t>Quarto livello</a:t>
            </a:r>
            <a:endParaRPr lang="it-IT" dirty="0"/>
          </a:p>
          <a:p>
            <a:pPr lvl="4"/>
            <a:r>
              <a:rPr lang="it-IT" dirty="0"/>
              <a:t>Quinto livello</a:t>
            </a:r>
            <a:endParaRPr lang="it-IT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marL="0" indent="0" algn="l" defTabSz="457200" rtl="0" eaLnBrk="1" latinLnBrk="0" hangingPunct="1">
        <a:spcBef>
          <a:spcPct val="0"/>
        </a:spcBef>
        <a:buNone/>
        <a:defRPr sz="2200" b="1" kern="1200">
          <a:solidFill>
            <a:schemeClr val="bg1"/>
          </a:solidFill>
          <a:latin typeface="Arial" panose="020B0604020202020204"/>
          <a:ea typeface="+mj-ea"/>
          <a:cs typeface="Arial" panose="020B0604020202020204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Wingdings" panose="05000000000000000000" pitchFamily="2" charset="2"/>
        <a:buNone/>
        <a:defRPr sz="2200" kern="1200">
          <a:solidFill>
            <a:schemeClr val="tx1"/>
          </a:solidFill>
          <a:latin typeface="Arial" panose="020B0604020202020204"/>
          <a:ea typeface="+mn-ea"/>
          <a:cs typeface="Arial" panose="020B0604020202020204"/>
        </a:defRPr>
      </a:lvl1pPr>
      <a:lvl2pPr marL="742950" indent="-285750" algn="l" defTabSz="457200" rtl="0" eaLnBrk="1" latinLnBrk="0" hangingPunct="1">
        <a:spcBef>
          <a:spcPct val="20000"/>
        </a:spcBef>
        <a:buFont typeface="Arial" panose="020B0604020202020204"/>
        <a:buChar char="–"/>
        <a:defRPr sz="2200" kern="1200">
          <a:solidFill>
            <a:schemeClr val="tx1"/>
          </a:solidFill>
          <a:latin typeface="Arial" panose="020B0604020202020204"/>
          <a:ea typeface="+mn-ea"/>
          <a:cs typeface="Arial" panose="020B0604020202020204"/>
        </a:defRPr>
      </a:lvl2pPr>
      <a:lvl3pPr marL="11430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200" kern="1200">
          <a:solidFill>
            <a:schemeClr val="tx1"/>
          </a:solidFill>
          <a:latin typeface="Arial" panose="020B0604020202020204"/>
          <a:ea typeface="+mn-ea"/>
          <a:cs typeface="Arial" panose="020B0604020202020204"/>
        </a:defRPr>
      </a:lvl3pPr>
      <a:lvl4pPr marL="1600200" indent="-228600" algn="l" defTabSz="457200" rtl="0" eaLnBrk="1" latinLnBrk="0" hangingPunct="1">
        <a:spcBef>
          <a:spcPct val="20000"/>
        </a:spcBef>
        <a:buFont typeface="Arial" panose="020B0604020202020204"/>
        <a:buChar char="–"/>
        <a:defRPr sz="2200" kern="1200">
          <a:solidFill>
            <a:schemeClr val="tx1"/>
          </a:solidFill>
          <a:latin typeface="Arial" panose="020B0604020202020204"/>
          <a:ea typeface="+mn-ea"/>
          <a:cs typeface="Arial" panose="020B0604020202020204"/>
        </a:defRPr>
      </a:lvl4pPr>
      <a:lvl5pPr marL="2057400" indent="-228600" algn="l" defTabSz="457200" rtl="0" eaLnBrk="1" latinLnBrk="0" hangingPunct="1">
        <a:spcBef>
          <a:spcPct val="20000"/>
        </a:spcBef>
        <a:buFont typeface="Arial" panose="020B0604020202020204"/>
        <a:buChar char="»"/>
        <a:defRPr sz="2200" kern="1200">
          <a:solidFill>
            <a:schemeClr val="tx1"/>
          </a:solidFill>
          <a:latin typeface="Arial" panose="020B0604020202020204"/>
          <a:ea typeface="+mn-ea"/>
          <a:cs typeface="Arial" panose="020B0604020202020204"/>
        </a:defRPr>
      </a:lvl5pPr>
      <a:lvl6pPr marL="25146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1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0.png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tags" Target="../tags/tag2.xml"/><Relationship Id="rId4" Type="http://schemas.openxmlformats.org/officeDocument/2006/relationships/image" Target="../media/image22.png"/><Relationship Id="rId3" Type="http://schemas.openxmlformats.org/officeDocument/2006/relationships/image" Target="../media/image21.png"/><Relationship Id="rId2" Type="http://schemas.openxmlformats.org/officeDocument/2006/relationships/tags" Target="../tags/tag1.xml"/><Relationship Id="rId1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4.e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jpeg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6.png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98" b="14682"/>
          <a:stretch>
            <a:fillRect/>
          </a:stretch>
        </p:blipFill>
        <p:spPr bwMode="auto">
          <a:xfrm>
            <a:off x="0" y="0"/>
            <a:ext cx="9144000" cy="414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olo 4"/>
          <p:cNvSpPr>
            <a:spLocks noGrp="1"/>
          </p:cNvSpPr>
          <p:nvPr>
            <p:ph type="ctrTitle" idx="4294967295"/>
          </p:nvPr>
        </p:nvSpPr>
        <p:spPr>
          <a:xfrm>
            <a:off x="641534" y="4149725"/>
            <a:ext cx="7772400" cy="968375"/>
          </a:xfrm>
        </p:spPr>
        <p:txBody>
          <a:bodyPr>
            <a:noAutofit/>
          </a:bodyPr>
          <a:lstStyle/>
          <a:p>
            <a:pPr algn="ctr"/>
            <a:r>
              <a:rPr lang="it-IT" sz="2800" dirty="0"/>
              <a:t>Titolo presentazione</a:t>
            </a:r>
            <a:br>
              <a:rPr lang="it-IT" sz="2800" dirty="0"/>
            </a:br>
            <a:r>
              <a:rPr lang="it-IT" sz="2800" dirty="0"/>
              <a:t>sottotitolo</a:t>
            </a:r>
            <a:endParaRPr lang="it-IT" sz="2800" dirty="0"/>
          </a:p>
        </p:txBody>
      </p:sp>
      <p:sp>
        <p:nvSpPr>
          <p:cNvPr id="11" name="Sottotitolo 10"/>
          <p:cNvSpPr>
            <a:spLocks noGrp="1"/>
          </p:cNvSpPr>
          <p:nvPr>
            <p:ph type="subTitle" idx="4294967295"/>
          </p:nvPr>
        </p:nvSpPr>
        <p:spPr>
          <a:xfrm>
            <a:off x="641534" y="5118100"/>
            <a:ext cx="7772400" cy="1333500"/>
          </a:xfrm>
        </p:spPr>
        <p:txBody>
          <a:bodyPr>
            <a:norm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</a:rPr>
              <a:t>Milano, XX mese 20XX</a:t>
            </a:r>
            <a:endParaRPr lang="it-IT" b="1" dirty="0">
              <a:solidFill>
                <a:schemeClr val="bg1"/>
              </a:solidFill>
            </a:endParaRPr>
          </a:p>
          <a:p>
            <a:endParaRPr lang="it-IT" dirty="0"/>
          </a:p>
        </p:txBody>
      </p:sp>
      <p:pic>
        <p:nvPicPr>
          <p:cNvPr id="1028" name="Picture 4" descr="Y:\IMMAGINE _COORDINATA_2014\LOGO_UFFICIALE\01_Polimi_centrato\eps\01_Polimi_centrato_COL_negativ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8995" y="1814195"/>
            <a:ext cx="2380615" cy="1755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ttangolo 8"/>
          <p:cNvSpPr/>
          <p:nvPr/>
        </p:nvSpPr>
        <p:spPr>
          <a:xfrm>
            <a:off x="0" y="3832224"/>
            <a:ext cx="9144000" cy="3025776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0" name="Gruppo 9"/>
          <p:cNvGrpSpPr/>
          <p:nvPr/>
        </p:nvGrpSpPr>
        <p:grpSpPr>
          <a:xfrm>
            <a:off x="48007" y="3816351"/>
            <a:ext cx="9036647" cy="180000"/>
            <a:chOff x="1218340" y="275867"/>
            <a:chExt cx="17715122" cy="567843"/>
          </a:xfrm>
        </p:grpSpPr>
        <p:cxnSp>
          <p:nvCxnSpPr>
            <p:cNvPr id="12" name="Connettore 1 11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1 12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1 13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1 14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ttore 1 15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1 16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1 17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ttore 1 18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ttore 1 19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1 20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ttore 1 21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ttore 1 22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1 23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ttore 1 24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ttore 1 25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ttore 1 26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ttore 1 27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ttore 1 28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ttore 1 29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ttore 1 30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ttore 1 31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ttore 1 32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ttore 1 33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ttore 1 34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ttore 1 35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ttore 1 36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ttore 1 37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ttore 1 38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ttore 1 39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ttore 1 40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ttore 1 41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ttore 1 42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ttore 1 43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ttore 1 44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ttore 1 45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ttore 1 46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nettore 1 47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ttore 1 48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ttore 1 49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ttore 1 50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ttore 1 51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ttore 1 52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ttore 1 53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ttore 1 54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ttore 1 55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ttore 1 56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ttore 1 57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ttore 1 58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ttore 1 59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ttore 1 60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ttore 1 61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ttore 1 62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nettore 1 63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nettore 1 64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nettore 1 65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nettore 1 66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nettore 1 67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nettore 1 68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nettore 1 69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ttore 1 70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ttore 1 71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ttore 1 72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ttore 1 73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nettore 1 74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ttore 1 75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nettore 1 76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nettore 1 77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ttore 1 78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ttore 1 79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nettore 1 80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nettore 1 81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nettore 1 82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nettore 1 83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nettore 1 84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nettore 1 85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nettore 1 86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ttore 1 87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ttore 1 88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ttore 1 89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ttore 1 90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nettore 1 91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nettore 1 92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nettore 1 93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nettore 1 94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nettore 1 95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nettore 1 96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nettore 1 97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ttore 1 98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nettore 1 99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ttore 1 100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nettore 1 101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nettore 1 102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nettore 1 103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nettore 1 104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nettore 1 105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nettore 1 106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nettore 1 107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nettore 1 108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ttore 1 109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nettore 1 110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nettore 1 111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Connettore 1 112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nettore 1 113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nettore 1 114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nettore 1 115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nettore 1 116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nettore 1 117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nettore 1 118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Connettore 1 119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nettore 1 120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nettore 1 121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nettore 1 122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nettore 1 123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nettore 1 124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nettore 1 125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Connettore 1 126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Connettore 1 127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ttore 1 128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Connettore 1 129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Connettore 1 130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2" name="Titolo 1"/>
          <p:cNvSpPr txBox="1"/>
          <p:nvPr/>
        </p:nvSpPr>
        <p:spPr>
          <a:xfrm>
            <a:off x="-52070" y="4374515"/>
            <a:ext cx="9196070" cy="1163955"/>
          </a:xfrm>
          <a:prstGeom prst="rect">
            <a:avLst/>
          </a:prstGeom>
        </p:spPr>
        <p:txBody>
          <a:bodyPr>
            <a:normAutofit fontScale="25000"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Arial" panose="020B0604020202020204"/>
                <a:ea typeface="+mj-ea"/>
                <a:cs typeface="Arial" panose="020B0604020202020204"/>
              </a:defRPr>
            </a:lvl1pPr>
          </a:lstStyle>
          <a:p>
            <a:r>
              <a:rPr lang="en-US" altLang="zh-CN" sz="8000" dirty="0"/>
              <a:t>     </a:t>
            </a:r>
            <a:r>
              <a:rPr lang="en-US" altLang="zh-CN" sz="12800" dirty="0"/>
              <a:t>F12 Visual Reconstruction of </a:t>
            </a:r>
            <a:r>
              <a:rPr lang="en-US" altLang="zh-CN" sz="12800" dirty="0"/>
              <a:t>Played music</a:t>
            </a:r>
            <a:r>
              <a:rPr lang="en-US" altLang="zh-CN" sz="8000" dirty="0"/>
              <a:t>            </a:t>
            </a:r>
            <a:endParaRPr lang="en-US" altLang="zh-CN" sz="8000" dirty="0"/>
          </a:p>
          <a:p>
            <a:r>
              <a:rPr lang="en-US" altLang="zh-CN" sz="8000" dirty="0"/>
              <a:t>              </a:t>
            </a:r>
            <a:endParaRPr lang="en-US" altLang="zh-CN" sz="9600" dirty="0"/>
          </a:p>
        </p:txBody>
      </p:sp>
      <p:sp>
        <p:nvSpPr>
          <p:cNvPr id="2" name="Sottotitolo 2"/>
          <p:cNvSpPr txBox="1"/>
          <p:nvPr/>
        </p:nvSpPr>
        <p:spPr>
          <a:xfrm>
            <a:off x="6247765" y="5740400"/>
            <a:ext cx="2457450" cy="1224280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panose="05000000000000000000" pitchFamily="2" charset="2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 panose="020B0604020202020204"/>
                <a:ea typeface="+mn-ea"/>
                <a:cs typeface="Arial" panose="020B0604020202020204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 panose="020B0604020202020204"/>
                <a:ea typeface="+mn-ea"/>
                <a:cs typeface="Arial" panose="020B0604020202020204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 panose="020B0604020202020204"/>
                <a:ea typeface="+mn-ea"/>
                <a:cs typeface="Arial" panose="020B0604020202020204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 panose="020B0604020202020204"/>
                <a:ea typeface="+mn-ea"/>
                <a:cs typeface="Arial" panose="020B0604020202020204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 panose="020B0604020202020204"/>
                <a:ea typeface="+mn-ea"/>
                <a:cs typeface="Arial" panose="020B0604020202020204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zh-CN" sz="1600" b="1" dirty="0">
                <a:solidFill>
                  <a:schemeClr val="bg1"/>
                </a:solidFill>
              </a:rPr>
              <a:t>10973015</a:t>
            </a:r>
            <a:endParaRPr lang="en-US" altLang="zh-CN" sz="1600" b="1" dirty="0">
              <a:solidFill>
                <a:schemeClr val="bg1"/>
              </a:solidFill>
            </a:endParaRPr>
          </a:p>
          <a:p>
            <a:pPr algn="r"/>
            <a:r>
              <a:rPr lang="en-US" altLang="it-IT" sz="1600" b="1" dirty="0">
                <a:solidFill>
                  <a:schemeClr val="bg1"/>
                </a:solidFill>
              </a:rPr>
              <a:t>DENG JIANWEI</a:t>
            </a:r>
            <a:endParaRPr lang="en-US" altLang="it-IT" sz="1600" b="1" dirty="0">
              <a:solidFill>
                <a:schemeClr val="bg1"/>
              </a:solidFill>
            </a:endParaRPr>
          </a:p>
        </p:txBody>
      </p:sp>
      <p:sp>
        <p:nvSpPr>
          <p:cNvPr id="3" name="Sottotitolo 2"/>
          <p:cNvSpPr txBox="1"/>
          <p:nvPr/>
        </p:nvSpPr>
        <p:spPr>
          <a:xfrm>
            <a:off x="200025" y="4853940"/>
            <a:ext cx="4404995" cy="886460"/>
          </a:xfrm>
          <a:prstGeom prst="rect">
            <a:avLst/>
          </a:prstGeom>
        </p:spPr>
        <p:txBody>
          <a:bodyPr>
            <a:normAutofit fontScale="25000"/>
          </a:bodyPr>
          <a:lstStyle>
            <a:defPPr>
              <a:defRPr lang="it-IT"/>
            </a:defPPr>
            <a:lvl1pPr indent="0">
              <a:spcBef>
                <a:spcPct val="0"/>
              </a:spcBef>
              <a:buNone/>
              <a:defRPr sz="3600" b="1">
                <a:solidFill>
                  <a:schemeClr val="bg1"/>
                </a:solidFill>
                <a:latin typeface="Arial" panose="020B0604020202020204"/>
                <a:ea typeface="+mj-ea"/>
                <a:cs typeface="Arial" panose="020B0604020202020204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 panose="020B0604020202020204"/>
                <a:ea typeface="+mn-ea"/>
                <a:cs typeface="Arial" panose="020B0604020202020204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 panose="020B0604020202020204"/>
                <a:ea typeface="+mn-ea"/>
                <a:cs typeface="Arial" panose="020B0604020202020204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 panose="020B0604020202020204"/>
                <a:ea typeface="+mn-ea"/>
                <a:cs typeface="Arial" panose="020B0604020202020204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 panose="020B0604020202020204"/>
                <a:ea typeface="+mn-ea"/>
                <a:cs typeface="Arial" panose="020B0604020202020204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7200" dirty="0"/>
          </a:p>
          <a:p>
            <a:endParaRPr lang="en-US" sz="7200" dirty="0"/>
          </a:p>
          <a:p>
            <a:r>
              <a:rPr lang="en-US" sz="7200" dirty="0">
                <a:sym typeface="+mn-ea"/>
              </a:rPr>
              <a:t>Image Analysis and Computer Vision</a:t>
            </a:r>
            <a:endParaRPr lang="en-US" sz="1600" dirty="0"/>
          </a:p>
          <a:p>
            <a:r>
              <a:rPr lang="en-US" sz="7200" dirty="0"/>
              <a:t>Prof. Vincenzo Caglioti</a:t>
            </a:r>
            <a:endParaRPr lang="en-US" sz="7200" dirty="0"/>
          </a:p>
          <a:p>
            <a:endParaRPr lang="en-US" altLang="zh-CN" sz="1600" dirty="0"/>
          </a:p>
          <a:p>
            <a:endParaRPr lang="en-US" sz="1600" dirty="0"/>
          </a:p>
          <a:p>
            <a:endParaRPr lang="en-US" sz="1600" dirty="0"/>
          </a:p>
          <a:p>
            <a:r>
              <a:rPr lang="en-US" sz="1600" dirty="0"/>
              <a:t> </a:t>
            </a:r>
            <a:endParaRPr lang="it-IT" sz="16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81478" y="293413"/>
            <a:ext cx="8581043" cy="840400"/>
          </a:xfrm>
        </p:spPr>
        <p:txBody>
          <a:bodyPr>
            <a:normAutofit/>
          </a:bodyPr>
          <a:lstStyle/>
          <a:p>
            <a:r>
              <a:rPr lang="en-US" altLang="zh-CN" sz="3300" dirty="0"/>
              <a:t>4.1 </a:t>
            </a:r>
            <a:r>
              <a:rPr lang="en-US" altLang="zh-CN" sz="3300" dirty="0">
                <a:sym typeface="+mn-ea"/>
              </a:rPr>
              <a:t>Machine Learning Result Analysis</a:t>
            </a:r>
            <a:endParaRPr lang="en-US" altLang="zh-CN" sz="33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1578" y="6365797"/>
            <a:ext cx="3165022" cy="353038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847090" y="2352040"/>
            <a:ext cx="210248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/>
              <a:t>     </a:t>
            </a:r>
            <a:endParaRPr lang="en-US" altLang="zh-CN" sz="1400"/>
          </a:p>
        </p:txBody>
      </p:sp>
      <p:sp>
        <p:nvSpPr>
          <p:cNvPr id="13" name="文本框 12"/>
          <p:cNvSpPr txBox="1"/>
          <p:nvPr/>
        </p:nvSpPr>
        <p:spPr>
          <a:xfrm>
            <a:off x="529590" y="5258435"/>
            <a:ext cx="791591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2410460" y="2117725"/>
            <a:ext cx="6113780" cy="7245350"/>
          </a:xfrm>
          <a:prstGeom prst="rect">
            <a:avLst/>
          </a:prstGeom>
        </p:spPr>
        <p:txBody>
          <a:bodyPr>
            <a:noAutofit/>
          </a:bodyPr>
          <a:p>
            <a:endParaRPr lang="en-US" altLang="zh-CN" sz="1600"/>
          </a:p>
          <a:p>
            <a:pPr indent="0">
              <a:buFont typeface="Arial" panose="020B0604020202020204"/>
              <a:buNone/>
            </a:pPr>
            <a:endParaRPr lang="en-US" altLang="zh-CN" sz="1600"/>
          </a:p>
        </p:txBody>
      </p:sp>
      <p:sp>
        <p:nvSpPr>
          <p:cNvPr id="14" name="文本框 13"/>
          <p:cNvSpPr txBox="1"/>
          <p:nvPr/>
        </p:nvSpPr>
        <p:spPr>
          <a:xfrm>
            <a:off x="241935" y="1642110"/>
            <a:ext cx="8811260" cy="415798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 b="1">
                <a:solidFill>
                  <a:schemeClr val="accent1">
                    <a:lumMod val="75000"/>
                  </a:schemeClr>
                </a:solidFill>
                <a:latin typeface="Arial" panose="020B0604020202020204"/>
                <a:ea typeface="+mj-ea"/>
                <a:cs typeface="Arial" panose="020B0604020202020204"/>
              </a:rPr>
              <a:t>Method Overview:</a:t>
            </a:r>
            <a:endParaRPr lang="en-US" altLang="zh-CN" b="1">
              <a:solidFill>
                <a:schemeClr val="accent1">
                  <a:lumMod val="75000"/>
                </a:schemeClr>
              </a:solidFill>
              <a:latin typeface="Arial" panose="020B0604020202020204"/>
              <a:ea typeface="+mj-ea"/>
              <a:cs typeface="Arial" panose="020B0604020202020204"/>
            </a:endParaRPr>
          </a:p>
          <a:p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Arial" panose="020B0604020202020204"/>
                <a:ea typeface="+mj-ea"/>
                <a:cs typeface="Arial" panose="020B0604020202020204"/>
              </a:rPr>
              <a:t>1. It is a binary classification problem (press / no press) that requires learning nonlinear decision boundaries based on less data:</a:t>
            </a:r>
            <a:endParaRPr lang="en-US" altLang="zh-CN" dirty="0">
              <a:solidFill>
                <a:schemeClr val="accent1">
                  <a:lumMod val="75000"/>
                </a:schemeClr>
              </a:solidFill>
              <a:latin typeface="Arial" panose="020B0604020202020204"/>
              <a:ea typeface="+mj-ea"/>
              <a:cs typeface="Arial" panose="020B0604020202020204"/>
            </a:endParaRPr>
          </a:p>
          <a:p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Arial" panose="020B0604020202020204"/>
                <a:ea typeface="+mj-ea"/>
                <a:cs typeface="Arial" panose="020B0604020202020204"/>
              </a:rPr>
              <a:t>2. The pattern of pressing actions is complex and not suitable for simple modeling.</a:t>
            </a:r>
            <a:endParaRPr lang="en-US" altLang="zh-CN" dirty="0">
              <a:solidFill>
                <a:schemeClr val="accent1">
                  <a:lumMod val="75000"/>
                </a:schemeClr>
              </a:solidFill>
              <a:latin typeface="Arial" panose="020B0604020202020204"/>
              <a:ea typeface="+mj-ea"/>
              <a:cs typeface="Arial" panose="020B0604020202020204"/>
            </a:endParaRPr>
          </a:p>
          <a:p>
            <a:endParaRPr lang="en-US" altLang="zh-CN" dirty="0">
              <a:solidFill>
                <a:schemeClr val="accent1">
                  <a:lumMod val="75000"/>
                </a:schemeClr>
              </a:solidFill>
              <a:latin typeface="Arial" panose="020B0604020202020204"/>
              <a:ea typeface="+mj-ea"/>
              <a:cs typeface="Arial" panose="020B0604020202020204"/>
            </a:endParaRPr>
          </a:p>
          <a:p>
            <a:endParaRPr lang="en-US" altLang="zh-CN" dirty="0">
              <a:solidFill>
                <a:schemeClr val="accent1">
                  <a:lumMod val="75000"/>
                </a:schemeClr>
              </a:solidFill>
              <a:latin typeface="Arial" panose="020B0604020202020204"/>
              <a:ea typeface="+mj-ea"/>
              <a:cs typeface="Arial" panose="020B0604020202020204"/>
            </a:endParaRPr>
          </a:p>
          <a:p>
            <a:r>
              <a:rPr lang="en-US" altLang="zh-CN" b="1">
                <a:solidFill>
                  <a:schemeClr val="accent1">
                    <a:lumMod val="75000"/>
                  </a:schemeClr>
                </a:solidFill>
                <a:latin typeface="Arial" panose="020B0604020202020204"/>
                <a:ea typeface="+mj-ea"/>
                <a:cs typeface="Arial" panose="020B0604020202020204"/>
              </a:rPr>
              <a:t>Difficulty:</a:t>
            </a:r>
            <a:endParaRPr lang="en-US" altLang="zh-CN" b="1">
              <a:solidFill>
                <a:schemeClr val="accent1">
                  <a:lumMod val="75000"/>
                </a:schemeClr>
              </a:solidFill>
              <a:latin typeface="Arial" panose="020B0604020202020204"/>
              <a:ea typeface="+mj-ea"/>
              <a:cs typeface="Arial" panose="020B0604020202020204"/>
            </a:endParaRPr>
          </a:p>
          <a:p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Arial" panose="020B0604020202020204"/>
                <a:ea typeface="+mj-ea"/>
                <a:cs typeface="Arial" panose="020B0604020202020204"/>
              </a:rPr>
              <a:t>1.The finger position in each frame is a continuous numerical feature (x, y, z):</a:t>
            </a:r>
            <a:endParaRPr lang="en-US" altLang="zh-CN" dirty="0">
              <a:solidFill>
                <a:schemeClr val="accent1">
                  <a:lumMod val="75000"/>
                </a:schemeClr>
              </a:solidFill>
              <a:latin typeface="Arial" panose="020B0604020202020204"/>
              <a:ea typeface="+mj-ea"/>
              <a:cs typeface="Arial" panose="020B0604020202020204"/>
            </a:endParaRPr>
          </a:p>
          <a:p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Arial" panose="020B0604020202020204"/>
                <a:ea typeface="+mj-ea"/>
                <a:cs typeface="Arial" panose="020B0604020202020204"/>
              </a:rPr>
              <a:t>2.It is impossible to use simple rules to determine "whether to press" because the </a:t>
            </a:r>
            <a:endParaRPr lang="en-US" altLang="zh-CN" dirty="0">
              <a:solidFill>
                <a:schemeClr val="accent1">
                  <a:lumMod val="75000"/>
                </a:schemeClr>
              </a:solidFill>
              <a:latin typeface="Arial" panose="020B0604020202020204"/>
              <a:ea typeface="+mj-ea"/>
              <a:cs typeface="Arial" panose="020B0604020202020204"/>
            </a:endParaRPr>
          </a:p>
          <a:p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Arial" panose="020B0604020202020204"/>
                <a:ea typeface="+mj-ea"/>
                <a:cs typeface="Arial" panose="020B0604020202020204"/>
              </a:rPr>
              <a:t>   finger approaching does not mean pressing.</a:t>
            </a:r>
            <a:endParaRPr lang="en-US" altLang="zh-CN" dirty="0">
              <a:solidFill>
                <a:schemeClr val="accent1">
                  <a:lumMod val="75000"/>
                </a:schemeClr>
              </a:solidFill>
              <a:latin typeface="Arial" panose="020B0604020202020204"/>
              <a:ea typeface="+mj-ea"/>
              <a:cs typeface="Arial" panose="020B0604020202020204"/>
            </a:endParaRPr>
          </a:p>
          <a:p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Arial" panose="020B0604020202020204"/>
                <a:ea typeface="+mj-ea"/>
                <a:cs typeface="Arial" panose="020B0604020202020204"/>
              </a:rPr>
              <a:t>3.Different users, pressing angles, and speeds all lead to large changes         trajectory,making it difficult to manually design accurate judgment logic.</a:t>
            </a:r>
            <a:endParaRPr lang="en-US" altLang="zh-CN" dirty="0">
              <a:solidFill>
                <a:schemeClr val="accent1">
                  <a:lumMod val="75000"/>
                </a:schemeClr>
              </a:solidFill>
              <a:latin typeface="Arial" panose="020B0604020202020204"/>
              <a:ea typeface="+mj-ea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81478" y="293413"/>
            <a:ext cx="8581043" cy="840400"/>
          </a:xfrm>
        </p:spPr>
        <p:txBody>
          <a:bodyPr>
            <a:normAutofit/>
          </a:bodyPr>
          <a:lstStyle/>
          <a:p>
            <a:r>
              <a:rPr lang="en-US" altLang="zh-CN" sz="3300" dirty="0"/>
              <a:t>4.1 </a:t>
            </a:r>
            <a:r>
              <a:rPr lang="en-US" altLang="zh-CN" sz="3300" dirty="0">
                <a:sym typeface="+mn-ea"/>
              </a:rPr>
              <a:t>Machine Learning Result Analysis</a:t>
            </a:r>
            <a:endParaRPr lang="en-US" altLang="zh-CN" sz="33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1578" y="6365797"/>
            <a:ext cx="3165022" cy="353038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847090" y="2352040"/>
            <a:ext cx="210248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/>
              <a:t>     </a:t>
            </a:r>
            <a:endParaRPr lang="en-US" altLang="zh-CN" sz="1400"/>
          </a:p>
        </p:txBody>
      </p:sp>
      <p:sp>
        <p:nvSpPr>
          <p:cNvPr id="13" name="文本框 12"/>
          <p:cNvSpPr txBox="1"/>
          <p:nvPr/>
        </p:nvSpPr>
        <p:spPr>
          <a:xfrm>
            <a:off x="529590" y="5258435"/>
            <a:ext cx="791591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5779770" y="3733800"/>
            <a:ext cx="5789295" cy="7167880"/>
          </a:xfrm>
          <a:prstGeom prst="rect">
            <a:avLst/>
          </a:prstGeom>
        </p:spPr>
        <p:txBody>
          <a:bodyPr>
            <a:noAutofit/>
          </a:bodyPr>
          <a:p>
            <a:pPr algn="l">
              <a:buClrTx/>
              <a:buSzTx/>
              <a:buNone/>
            </a:pPr>
            <a:r>
              <a:rPr lang="en-US" altLang="zh-CN" sz="1400" b="1" dirty="0">
                <a:solidFill>
                  <a:schemeClr val="accent1">
                    <a:lumMod val="75000"/>
                  </a:schemeClr>
                </a:solidFill>
                <a:latin typeface="Arial" panose="020B0604020202020204"/>
                <a:ea typeface="+mj-ea"/>
                <a:cs typeface="Arial" panose="020B0604020202020204"/>
              </a:rPr>
              <a:t>Main Steps:</a:t>
            </a:r>
            <a:endParaRPr lang="en-US" altLang="zh-CN" sz="1400" b="1" dirty="0">
              <a:solidFill>
                <a:schemeClr val="accent1">
                  <a:lumMod val="75000"/>
                </a:schemeClr>
              </a:solidFill>
              <a:latin typeface="Arial" panose="020B0604020202020204"/>
              <a:ea typeface="+mj-ea"/>
              <a:cs typeface="Arial" panose="020B0604020202020204"/>
            </a:endParaRPr>
          </a:p>
          <a:p>
            <a:pPr algn="l">
              <a:buClrTx/>
              <a:buSzTx/>
              <a:buNone/>
            </a:pPr>
            <a:r>
              <a:rPr lang="en-US" altLang="zh-CN" sz="1400" dirty="0">
                <a:solidFill>
                  <a:schemeClr val="accent1">
                    <a:lumMod val="75000"/>
                  </a:schemeClr>
                </a:solidFill>
                <a:latin typeface="Arial" panose="020B0604020202020204"/>
                <a:ea typeface="+mj-ea"/>
                <a:cs typeface="Arial" panose="020B0604020202020204"/>
              </a:rPr>
              <a:t>1.Load Data</a:t>
            </a:r>
            <a:endParaRPr lang="en-US" altLang="zh-CN" sz="1400" dirty="0">
              <a:solidFill>
                <a:schemeClr val="accent1">
                  <a:lumMod val="75000"/>
                </a:schemeClr>
              </a:solidFill>
              <a:latin typeface="Arial" panose="020B0604020202020204"/>
              <a:ea typeface="+mj-ea"/>
              <a:cs typeface="Arial" panose="020B0604020202020204"/>
            </a:endParaRPr>
          </a:p>
          <a:p>
            <a:pPr algn="l">
              <a:buClrTx/>
              <a:buSzTx/>
              <a:buNone/>
            </a:pPr>
            <a:r>
              <a:rPr lang="en-US" altLang="zh-CN" sz="1400" dirty="0">
                <a:solidFill>
                  <a:schemeClr val="accent1">
                    <a:lumMod val="75000"/>
                  </a:schemeClr>
                </a:solidFill>
                <a:latin typeface="Arial" panose="020B0604020202020204"/>
                <a:ea typeface="+mj-ea"/>
                <a:cs typeface="Arial" panose="020B0604020202020204"/>
              </a:rPr>
              <a:t>2.Merge Features and Labels</a:t>
            </a:r>
            <a:endParaRPr lang="en-US" altLang="zh-CN" sz="1400" dirty="0">
              <a:solidFill>
                <a:schemeClr val="accent1">
                  <a:lumMod val="75000"/>
                </a:schemeClr>
              </a:solidFill>
              <a:latin typeface="Arial" panose="020B0604020202020204"/>
              <a:ea typeface="+mj-ea"/>
              <a:cs typeface="Arial" panose="020B0604020202020204"/>
            </a:endParaRPr>
          </a:p>
          <a:p>
            <a:pPr algn="l">
              <a:buClrTx/>
              <a:buSzTx/>
              <a:buNone/>
            </a:pPr>
            <a:r>
              <a:rPr lang="en-US" altLang="zh-CN" sz="1400" dirty="0">
                <a:solidFill>
                  <a:schemeClr val="accent1">
                    <a:lumMod val="75000"/>
                  </a:schemeClr>
                </a:solidFill>
                <a:latin typeface="Arial" panose="020B0604020202020204"/>
                <a:ea typeface="+mj-ea"/>
                <a:cs typeface="Arial" panose="020B0604020202020204"/>
              </a:rPr>
              <a:t>3.Prepare Training Inputs</a:t>
            </a:r>
            <a:endParaRPr lang="en-US" altLang="zh-CN" sz="1400" dirty="0">
              <a:solidFill>
                <a:schemeClr val="accent1">
                  <a:lumMod val="75000"/>
                </a:schemeClr>
              </a:solidFill>
              <a:latin typeface="Arial" panose="020B0604020202020204"/>
              <a:ea typeface="+mj-ea"/>
              <a:cs typeface="Arial" panose="020B0604020202020204"/>
            </a:endParaRPr>
          </a:p>
          <a:p>
            <a:pPr algn="l">
              <a:buClrTx/>
              <a:buSzTx/>
              <a:buNone/>
            </a:pPr>
            <a:r>
              <a:rPr lang="en-US" altLang="zh-CN" sz="1400" dirty="0">
                <a:solidFill>
                  <a:schemeClr val="accent1">
                    <a:lumMod val="75000"/>
                  </a:schemeClr>
                </a:solidFill>
                <a:latin typeface="Arial" panose="020B0604020202020204"/>
                <a:ea typeface="+mj-ea"/>
                <a:cs typeface="Arial" panose="020B0604020202020204"/>
              </a:rPr>
              <a:t>4.Split Train/Test Sets</a:t>
            </a:r>
            <a:endParaRPr lang="en-US" altLang="zh-CN" sz="1400" dirty="0">
              <a:solidFill>
                <a:schemeClr val="accent1">
                  <a:lumMod val="75000"/>
                </a:schemeClr>
              </a:solidFill>
              <a:latin typeface="Arial" panose="020B0604020202020204"/>
              <a:ea typeface="+mj-ea"/>
              <a:cs typeface="Arial" panose="020B0604020202020204"/>
            </a:endParaRPr>
          </a:p>
          <a:p>
            <a:pPr algn="l">
              <a:buClrTx/>
              <a:buSzTx/>
              <a:buNone/>
            </a:pPr>
            <a:r>
              <a:rPr lang="en-US" altLang="zh-CN" sz="1400" dirty="0">
                <a:solidFill>
                  <a:schemeClr val="accent1">
                    <a:lumMod val="75000"/>
                  </a:schemeClr>
                </a:solidFill>
                <a:latin typeface="Arial" panose="020B0604020202020204"/>
                <a:ea typeface="+mj-ea"/>
                <a:cs typeface="Arial" panose="020B0604020202020204"/>
              </a:rPr>
              <a:t>5.Train Random Forest Model</a:t>
            </a:r>
            <a:endParaRPr lang="en-US" altLang="zh-CN" sz="1400" dirty="0">
              <a:solidFill>
                <a:schemeClr val="accent1">
                  <a:lumMod val="75000"/>
                </a:schemeClr>
              </a:solidFill>
              <a:latin typeface="Arial" panose="020B0604020202020204"/>
              <a:ea typeface="+mj-ea"/>
              <a:cs typeface="Arial" panose="020B0604020202020204"/>
            </a:endParaRPr>
          </a:p>
          <a:p>
            <a:pPr algn="l">
              <a:buClrTx/>
              <a:buSzTx/>
              <a:buNone/>
            </a:pPr>
            <a:r>
              <a:rPr lang="en-US" altLang="zh-CN" sz="1400" dirty="0">
                <a:solidFill>
                  <a:schemeClr val="accent1">
                    <a:lumMod val="75000"/>
                  </a:schemeClr>
                </a:solidFill>
                <a:latin typeface="Arial" panose="020B0604020202020204"/>
                <a:ea typeface="+mj-ea"/>
                <a:cs typeface="Arial" panose="020B0604020202020204"/>
              </a:rPr>
              <a:t>6.Evaluate Model Performance</a:t>
            </a:r>
            <a:endParaRPr lang="en-US" altLang="zh-CN" sz="1400" dirty="0">
              <a:solidFill>
                <a:schemeClr val="accent1">
                  <a:lumMod val="75000"/>
                </a:schemeClr>
              </a:solidFill>
              <a:latin typeface="Arial" panose="020B0604020202020204"/>
              <a:ea typeface="+mj-ea"/>
              <a:cs typeface="Arial" panose="020B0604020202020204"/>
            </a:endParaRPr>
          </a:p>
          <a:p>
            <a:pPr algn="l">
              <a:buClrTx/>
              <a:buSzTx/>
              <a:buNone/>
            </a:pPr>
            <a:r>
              <a:rPr lang="en-US" altLang="zh-CN" sz="1400" dirty="0">
                <a:solidFill>
                  <a:schemeClr val="accent1">
                    <a:lumMod val="75000"/>
                  </a:schemeClr>
                </a:solidFill>
                <a:latin typeface="Arial" panose="020B0604020202020204"/>
                <a:ea typeface="+mj-ea"/>
                <a:cs typeface="Arial" panose="020B0604020202020204"/>
              </a:rPr>
              <a:t>7.Save Trained Model</a:t>
            </a:r>
            <a:endParaRPr lang="en-US" altLang="zh-CN" sz="1400" dirty="0">
              <a:solidFill>
                <a:schemeClr val="accent1">
                  <a:lumMod val="75000"/>
                </a:schemeClr>
              </a:solidFill>
              <a:latin typeface="Arial" panose="020B0604020202020204"/>
              <a:ea typeface="+mj-ea"/>
              <a:cs typeface="Arial" panose="020B0604020202020204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-521335" y="1961515"/>
            <a:ext cx="8620760" cy="255778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endParaRPr lang="en-US" altLang="zh-CN" dirty="0">
              <a:solidFill>
                <a:schemeClr val="accent1">
                  <a:lumMod val="75000"/>
                </a:schemeClr>
              </a:solidFill>
              <a:latin typeface="Arial" panose="020B0604020202020204"/>
              <a:ea typeface="+mj-ea"/>
              <a:cs typeface="Arial" panose="020B0604020202020204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60" y="3693795"/>
            <a:ext cx="5579110" cy="171386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3040" y="1398905"/>
            <a:ext cx="8171180" cy="20300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b="1">
                <a:solidFill>
                  <a:schemeClr val="accent1">
                    <a:lumMod val="75000"/>
                  </a:schemeClr>
                </a:solidFill>
                <a:latin typeface="Arial" panose="020B0604020202020204"/>
                <a:ea typeface="+mj-ea"/>
                <a:cs typeface="Arial" panose="020B0604020202020204"/>
              </a:rPr>
              <a:t>Model Principle &amp; Advantages and Disadvantages;</a:t>
            </a:r>
            <a:endParaRPr lang="en-US" altLang="zh-CN" b="1">
              <a:solidFill>
                <a:schemeClr val="accent1">
                  <a:lumMod val="75000"/>
                </a:schemeClr>
              </a:solidFill>
              <a:latin typeface="Arial" panose="020B0604020202020204"/>
              <a:ea typeface="+mj-ea"/>
              <a:cs typeface="Arial" panose="020B0604020202020204"/>
            </a:endParaRPr>
          </a:p>
          <a:p>
            <a:pPr algn="l">
              <a:buClrTx/>
              <a:buSzTx/>
              <a:buNone/>
            </a:pPr>
            <a:endParaRPr lang="en-US" altLang="zh-CN" dirty="0">
              <a:solidFill>
                <a:schemeClr val="accent1">
                  <a:lumMod val="75000"/>
                </a:schemeClr>
              </a:solidFill>
              <a:latin typeface="Arial" panose="020B0604020202020204"/>
              <a:ea typeface="+mj-ea"/>
              <a:cs typeface="Arial" panose="020B0604020202020204"/>
            </a:endParaRPr>
          </a:p>
          <a:p>
            <a:pPr algn="l">
              <a:buClrTx/>
              <a:buSzTx/>
              <a:buNone/>
            </a:pPr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Arial" panose="020B0604020202020204"/>
                <a:ea typeface="+mj-ea"/>
                <a:cs typeface="Arial" panose="020B0604020202020204"/>
              </a:rPr>
              <a:t>1.Logistic Regression： Simple, linear model; suitable for linear relationship between features and labels</a:t>
            </a:r>
            <a:endParaRPr lang="en-US" altLang="zh-CN" dirty="0">
              <a:solidFill>
                <a:schemeClr val="accent1">
                  <a:lumMod val="75000"/>
                </a:schemeClr>
              </a:solidFill>
              <a:latin typeface="Arial" panose="020B0604020202020204"/>
              <a:ea typeface="+mj-ea"/>
              <a:cs typeface="Arial" panose="020B0604020202020204"/>
            </a:endParaRPr>
          </a:p>
          <a:p>
            <a:pPr algn="l">
              <a:buClrTx/>
              <a:buSzTx/>
              <a:buNone/>
            </a:pPr>
            <a:endParaRPr lang="en-US" altLang="zh-CN" dirty="0">
              <a:solidFill>
                <a:schemeClr val="accent1">
                  <a:lumMod val="75000"/>
                </a:schemeClr>
              </a:solidFill>
              <a:latin typeface="Arial" panose="020B0604020202020204"/>
              <a:ea typeface="+mj-ea"/>
              <a:cs typeface="Arial" panose="020B0604020202020204"/>
            </a:endParaRPr>
          </a:p>
          <a:p>
            <a:pPr algn="l">
              <a:buClrTx/>
              <a:buSzTx/>
              <a:buNone/>
            </a:pPr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Arial" panose="020B0604020202020204"/>
                <a:ea typeface="+mj-ea"/>
                <a:cs typeface="Arial" panose="020B0604020202020204"/>
              </a:rPr>
              <a:t>2.Random Forest： Non-linear model, composed of multiple decision trees; can automatically model complex feature combinations and interactions</a:t>
            </a:r>
            <a:r>
              <a:rPr lang="en-US" altLang="zh-CN" dirty="0">
                <a:solidFill>
                  <a:srgbClr val="FF0000"/>
                </a:solidFill>
                <a:latin typeface="Arial" panose="020B0604020202020204"/>
                <a:ea typeface="+mj-ea"/>
                <a:cs typeface="Arial" panose="020B0604020202020204"/>
              </a:rPr>
              <a:t>(Better)</a:t>
            </a:r>
            <a:endParaRPr lang="en-US" altLang="zh-CN" dirty="0">
              <a:solidFill>
                <a:srgbClr val="FF0000"/>
              </a:solidFill>
              <a:latin typeface="Arial" panose="020B0604020202020204"/>
              <a:ea typeface="+mj-ea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81478" y="293413"/>
            <a:ext cx="8581043" cy="840400"/>
          </a:xfrm>
        </p:spPr>
        <p:txBody>
          <a:bodyPr>
            <a:normAutofit/>
          </a:bodyPr>
          <a:lstStyle/>
          <a:p>
            <a:r>
              <a:rPr lang="en-US" altLang="zh-CN" sz="3300" dirty="0"/>
              <a:t>4.1 </a:t>
            </a:r>
            <a:r>
              <a:rPr lang="en-US" altLang="zh-CN" sz="3300" dirty="0">
                <a:sym typeface="+mn-ea"/>
              </a:rPr>
              <a:t>Machine Learning Result Analysis</a:t>
            </a:r>
            <a:endParaRPr lang="en-US" altLang="zh-CN" sz="33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1578" y="6365797"/>
            <a:ext cx="3165022" cy="353038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431165" y="4213860"/>
            <a:ext cx="2235835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/>
              <a:t>       Logistic </a:t>
            </a:r>
            <a:r>
              <a:rPr lang="en-US" altLang="zh-CN" sz="1400"/>
              <a:t>Regression</a:t>
            </a:r>
            <a:endParaRPr lang="en-US" altLang="zh-CN" sz="1400"/>
          </a:p>
          <a:p>
            <a:endParaRPr lang="en-US" altLang="zh-CN" sz="1400"/>
          </a:p>
          <a:p>
            <a:r>
              <a:rPr lang="en-US" altLang="zh-CN" sz="1400"/>
              <a:t>Overall Accuracy</a:t>
            </a:r>
            <a:r>
              <a:rPr lang="zh-CN" altLang="en-US" sz="1400"/>
              <a:t>：</a:t>
            </a:r>
            <a:r>
              <a:rPr lang="en-US" altLang="zh-CN" sz="1400"/>
              <a:t>58.33%</a:t>
            </a:r>
            <a:endParaRPr lang="en-US" altLang="zh-CN" sz="1400"/>
          </a:p>
        </p:txBody>
      </p:sp>
      <p:sp>
        <p:nvSpPr>
          <p:cNvPr id="13" name="文本框 12"/>
          <p:cNvSpPr txBox="1"/>
          <p:nvPr/>
        </p:nvSpPr>
        <p:spPr>
          <a:xfrm>
            <a:off x="946785" y="4149090"/>
            <a:ext cx="791591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endParaRPr lang="zh-CN" altLang="en-US"/>
          </a:p>
        </p:txBody>
      </p:sp>
      <p:pic>
        <p:nvPicPr>
          <p:cNvPr id="4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15210"/>
            <a:ext cx="3060065" cy="1762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图片 2"/>
          <p:cNvPicPr>
            <a:picLocks noChangeAspect="1"/>
          </p:cNvPicPr>
          <p:nvPr/>
        </p:nvPicPr>
        <p:blipFill>
          <a:blip r:embed="rId3"/>
          <a:srcRect t="9153" r="-1551"/>
          <a:stretch>
            <a:fillRect/>
          </a:stretch>
        </p:blipFill>
        <p:spPr>
          <a:xfrm>
            <a:off x="3097530" y="2315210"/>
            <a:ext cx="3100070" cy="173418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图片 3"/>
          <p:cNvPicPr>
            <a:picLocks noChangeAspect="1"/>
          </p:cNvPicPr>
          <p:nvPr/>
        </p:nvPicPr>
        <p:blipFill>
          <a:blip r:embed="rId4"/>
          <a:srcRect t="9527" r="-1368"/>
          <a:stretch>
            <a:fillRect/>
          </a:stretch>
        </p:blipFill>
        <p:spPr>
          <a:xfrm>
            <a:off x="6121400" y="2310130"/>
            <a:ext cx="3066415" cy="173926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文本框 7"/>
          <p:cNvSpPr txBox="1"/>
          <p:nvPr/>
        </p:nvSpPr>
        <p:spPr>
          <a:xfrm>
            <a:off x="238760" y="1564005"/>
            <a:ext cx="554482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b="1">
                <a:solidFill>
                  <a:schemeClr val="accent1">
                    <a:lumMod val="75000"/>
                  </a:schemeClr>
                </a:solidFill>
                <a:latin typeface="Arial" panose="020B0604020202020204"/>
                <a:ea typeface="+mj-ea"/>
                <a:cs typeface="Arial" panose="020B0604020202020204"/>
              </a:rPr>
              <a:t>Classification results display</a:t>
            </a:r>
            <a:endParaRPr lang="en-US" altLang="zh-CN" sz="2000" b="1">
              <a:solidFill>
                <a:schemeClr val="accent1">
                  <a:lumMod val="75000"/>
                </a:schemeClr>
              </a:solidFill>
              <a:latin typeface="Arial" panose="020B0604020202020204"/>
              <a:ea typeface="+mj-ea"/>
              <a:cs typeface="Arial" panose="020B0604020202020204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097530" y="4213860"/>
            <a:ext cx="2893695" cy="9531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400">
                <a:sym typeface="+mn-ea"/>
              </a:rPr>
              <a:t>Random Forest Classification</a:t>
            </a:r>
            <a:r>
              <a:rPr lang="zh-CN" altLang="en-US" sz="1400">
                <a:sym typeface="+mn-ea"/>
              </a:rPr>
              <a:t>（</a:t>
            </a:r>
            <a:r>
              <a:rPr lang="en-US" altLang="zh-CN" sz="1400">
                <a:sym typeface="+mn-ea"/>
              </a:rPr>
              <a:t>Test 1</a:t>
            </a:r>
            <a:r>
              <a:rPr lang="zh-CN" altLang="en-US" sz="1400">
                <a:sym typeface="+mn-ea"/>
              </a:rPr>
              <a:t>）</a:t>
            </a:r>
            <a:endParaRPr lang="zh-CN" altLang="en-US" sz="1400"/>
          </a:p>
          <a:p>
            <a:endParaRPr lang="zh-CN" altLang="en-US" sz="1400"/>
          </a:p>
          <a:p>
            <a:r>
              <a:rPr lang="en-US" altLang="zh-CN" sz="1400">
                <a:sym typeface="+mn-ea"/>
              </a:rPr>
              <a:t>         Overall Accuracy</a:t>
            </a:r>
            <a:r>
              <a:rPr lang="zh-CN" altLang="en-US" sz="1400">
                <a:sym typeface="+mn-ea"/>
              </a:rPr>
              <a:t>：</a:t>
            </a:r>
            <a:r>
              <a:rPr lang="en-US" altLang="zh-CN" sz="1400">
                <a:sym typeface="+mn-ea"/>
              </a:rPr>
              <a:t>86.11%</a:t>
            </a:r>
            <a:endParaRPr lang="en-US" altLang="zh-CN" sz="1400"/>
          </a:p>
          <a:p>
            <a:endParaRPr lang="en-US" altLang="zh-CN" sz="1400"/>
          </a:p>
        </p:txBody>
      </p:sp>
      <p:sp>
        <p:nvSpPr>
          <p:cNvPr id="11" name="文本框 10"/>
          <p:cNvSpPr txBox="1"/>
          <p:nvPr/>
        </p:nvSpPr>
        <p:spPr>
          <a:xfrm>
            <a:off x="6197600" y="4213860"/>
            <a:ext cx="3444240" cy="9531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400">
                <a:sym typeface="+mn-ea"/>
              </a:rPr>
              <a:t>Random Forest Classification</a:t>
            </a:r>
            <a:r>
              <a:rPr lang="zh-CN" altLang="en-US" sz="1400">
                <a:sym typeface="+mn-ea"/>
              </a:rPr>
              <a:t>（</a:t>
            </a:r>
            <a:r>
              <a:rPr lang="en-US" altLang="zh-CN" sz="1400">
                <a:sym typeface="+mn-ea"/>
              </a:rPr>
              <a:t>Test 2</a:t>
            </a:r>
            <a:r>
              <a:rPr lang="zh-CN" altLang="en-US" sz="1400">
                <a:sym typeface="+mn-ea"/>
              </a:rPr>
              <a:t>）</a:t>
            </a:r>
            <a:endParaRPr lang="zh-CN" altLang="en-US" sz="1400">
              <a:sym typeface="+mn-ea"/>
            </a:endParaRPr>
          </a:p>
          <a:p>
            <a:endParaRPr lang="zh-CN" altLang="en-US" sz="1400">
              <a:sym typeface="+mn-ea"/>
            </a:endParaRPr>
          </a:p>
          <a:p>
            <a:r>
              <a:rPr lang="en-US" altLang="zh-CN" sz="1400">
                <a:sym typeface="+mn-ea"/>
              </a:rPr>
              <a:t>       Overall Accuracy</a:t>
            </a:r>
            <a:r>
              <a:rPr lang="zh-CN" altLang="en-US" sz="1400">
                <a:sym typeface="+mn-ea"/>
              </a:rPr>
              <a:t>：</a:t>
            </a:r>
            <a:r>
              <a:rPr lang="en-US" altLang="zh-CN" sz="1400">
                <a:solidFill>
                  <a:srgbClr val="FF0000"/>
                </a:solidFill>
                <a:sym typeface="+mn-ea"/>
              </a:rPr>
              <a:t>90.28%</a:t>
            </a:r>
            <a:endParaRPr lang="en-US" altLang="zh-CN" sz="1400">
              <a:solidFill>
                <a:srgbClr val="FF0000"/>
              </a:solidFill>
            </a:endParaRPr>
          </a:p>
          <a:p>
            <a:endParaRPr lang="en-US" altLang="zh-CN" sz="14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81478" y="293413"/>
            <a:ext cx="8581043" cy="840400"/>
          </a:xfrm>
        </p:spPr>
        <p:txBody>
          <a:bodyPr>
            <a:normAutofit/>
          </a:bodyPr>
          <a:lstStyle/>
          <a:p>
            <a:r>
              <a:rPr lang="en-US" altLang="zh-CN" sz="3300" dirty="0"/>
              <a:t>4.2 </a:t>
            </a:r>
            <a:r>
              <a:rPr lang="en-US" altLang="zh-CN" sz="3300" dirty="0">
                <a:sym typeface="+mn-ea"/>
              </a:rPr>
              <a:t>Machine Learning Result Visual</a:t>
            </a:r>
            <a:r>
              <a:rPr lang="en-US" altLang="zh-CN" sz="3300" dirty="0">
                <a:sym typeface="+mn-ea"/>
              </a:rPr>
              <a:t>ization</a:t>
            </a:r>
            <a:endParaRPr lang="en-US" altLang="zh-CN" sz="3300" dirty="0"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1578" y="6365797"/>
            <a:ext cx="3165022" cy="353038"/>
          </a:xfrm>
          <a:prstGeom prst="rect">
            <a:avLst/>
          </a:prstGeom>
        </p:spPr>
      </p:pic>
      <p:pic>
        <p:nvPicPr>
          <p:cNvPr id="4" name="图片 3" descr="output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rcRect r="47845"/>
          <a:stretch>
            <a:fillRect/>
          </a:stretch>
        </p:blipFill>
        <p:spPr>
          <a:xfrm>
            <a:off x="2823845" y="1306830"/>
            <a:ext cx="3084830" cy="2161540"/>
          </a:xfrm>
          <a:prstGeom prst="rect">
            <a:avLst/>
          </a:prstGeom>
        </p:spPr>
      </p:pic>
      <p:pic>
        <p:nvPicPr>
          <p:cNvPr id="6" name="图片 5" descr="classification_results_summary"/>
          <p:cNvPicPr>
            <a:picLocks noChangeAspect="1"/>
          </p:cNvPicPr>
          <p:nvPr/>
        </p:nvPicPr>
        <p:blipFill>
          <a:blip r:embed="rId4"/>
          <a:srcRect t="371" r="49037"/>
          <a:stretch>
            <a:fillRect/>
          </a:stretch>
        </p:blipFill>
        <p:spPr>
          <a:xfrm>
            <a:off x="41910" y="1294765"/>
            <a:ext cx="2781935" cy="2266315"/>
          </a:xfrm>
          <a:prstGeom prst="rect">
            <a:avLst/>
          </a:prstGeom>
        </p:spPr>
      </p:pic>
      <p:pic>
        <p:nvPicPr>
          <p:cNvPr id="7" name="图片 6" descr="classification_metrics_updated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rcRect t="-1109" r="49271"/>
          <a:stretch>
            <a:fillRect/>
          </a:stretch>
        </p:blipFill>
        <p:spPr>
          <a:xfrm>
            <a:off x="5855970" y="1266825"/>
            <a:ext cx="3190240" cy="227203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529590" y="5258435"/>
            <a:ext cx="791591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endParaRPr lang="zh-CN" altLang="en-US"/>
          </a:p>
        </p:txBody>
      </p:sp>
      <p:pic>
        <p:nvPicPr>
          <p:cNvPr id="3" name="图片 2" descr="classification_results_summary"/>
          <p:cNvPicPr>
            <a:picLocks noChangeAspect="1"/>
          </p:cNvPicPr>
          <p:nvPr/>
        </p:nvPicPr>
        <p:blipFill>
          <a:blip r:embed="rId4"/>
          <a:srcRect l="50540" t="754" r="1816" b="5324"/>
          <a:stretch>
            <a:fillRect/>
          </a:stretch>
        </p:blipFill>
        <p:spPr>
          <a:xfrm>
            <a:off x="207645" y="3468370"/>
            <a:ext cx="2670175" cy="2193925"/>
          </a:xfrm>
          <a:prstGeom prst="rect">
            <a:avLst/>
          </a:prstGeom>
        </p:spPr>
      </p:pic>
      <p:pic>
        <p:nvPicPr>
          <p:cNvPr id="8" name="图片 7" descr="output"/>
          <p:cNvPicPr>
            <a:picLocks noChangeAspect="1"/>
          </p:cNvPicPr>
          <p:nvPr/>
        </p:nvPicPr>
        <p:blipFill>
          <a:blip r:embed="rId3"/>
          <a:srcRect l="51565" t="75"/>
          <a:stretch>
            <a:fillRect/>
          </a:stretch>
        </p:blipFill>
        <p:spPr>
          <a:xfrm>
            <a:off x="3117215" y="3492500"/>
            <a:ext cx="2830830" cy="2134235"/>
          </a:xfrm>
          <a:prstGeom prst="rect">
            <a:avLst/>
          </a:prstGeom>
        </p:spPr>
      </p:pic>
      <p:pic>
        <p:nvPicPr>
          <p:cNvPr id="9" name="图片 8" descr="classification_metrics_updated"/>
          <p:cNvPicPr>
            <a:picLocks noChangeAspect="1"/>
          </p:cNvPicPr>
          <p:nvPr/>
        </p:nvPicPr>
        <p:blipFill>
          <a:blip r:embed="rId6"/>
          <a:srcRect l="49674" t="1167" r="3354" b="3306"/>
          <a:stretch>
            <a:fillRect/>
          </a:stretch>
        </p:blipFill>
        <p:spPr>
          <a:xfrm>
            <a:off x="6064250" y="3433445"/>
            <a:ext cx="2981960" cy="216598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81478" y="293413"/>
            <a:ext cx="8581043" cy="840400"/>
          </a:xfrm>
        </p:spPr>
        <p:txBody>
          <a:bodyPr>
            <a:normAutofit/>
          </a:bodyPr>
          <a:lstStyle/>
          <a:p>
            <a:r>
              <a:rPr lang="en-US" altLang="zh-CN" sz="3300" dirty="0">
                <a:sym typeface="+mn-ea"/>
              </a:rPr>
              <a:t>5. Conclusions and Future Work</a:t>
            </a:r>
            <a:endParaRPr lang="en-US" altLang="zh-CN" sz="3300" dirty="0"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1578" y="6365797"/>
            <a:ext cx="3165022" cy="353038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61290" y="1416685"/>
            <a:ext cx="9339580" cy="39693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6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Achievements: </a:t>
            </a:r>
            <a:endParaRPr lang="en-US" altLang="zh-CN" sz="26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Extracted structured numerical features from fingertip positions in each frame;</a:t>
            </a:r>
            <a:endParaRPr lang="en-US" altLang="zh-CN" sz="20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Manually create a binary classification dataset (press vs no-press).</a:t>
            </a:r>
            <a:endParaRPr lang="en-US" altLang="zh-CN" sz="20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Successfully trained a Random Forest classifier (Over 90% accuracy);</a:t>
            </a:r>
            <a:endParaRPr lang="en-US" altLang="zh-CN" sz="20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Automated video annotation system shows which finger presses  key; </a:t>
            </a:r>
            <a:endParaRPr lang="en-US" altLang="zh-CN" sz="20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26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Future Improvements: </a:t>
            </a:r>
            <a:endParaRPr lang="en-US" altLang="zh-CN" sz="26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Use temporal models(Hand Segmentation) to better capture motion over time.</a:t>
            </a:r>
            <a:endParaRPr lang="en-US" altLang="zh-CN" sz="20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algn="l"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Expand dataset with more users, hand types, and camera angles.</a:t>
            </a:r>
            <a:endParaRPr lang="en-US" altLang="zh-CN" sz="20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algn="l"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Improve finger-specific classification for more precise detection.(“Cover” vs “Press”)</a:t>
            </a:r>
            <a:endParaRPr lang="en-US" altLang="zh-CN" sz="20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 descr="01_Polimi_centrato_COL_positivo.eps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250" y="1721149"/>
            <a:ext cx="2730901" cy="2126951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555934" y="4900839"/>
            <a:ext cx="6336210" cy="968375"/>
          </a:xfrm>
        </p:spPr>
        <p:txBody>
          <a:bodyPr/>
          <a:lstStyle/>
          <a:p>
            <a:r>
              <a:rPr lang="it-IT" dirty="0"/>
              <a:t>Thanks for your attention!</a:t>
            </a:r>
            <a:endParaRPr lang="it-IT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81478" y="1654129"/>
            <a:ext cx="8581043" cy="4039100"/>
          </a:xfrm>
        </p:spPr>
        <p:txBody>
          <a:bodyPr>
            <a:noAutofit/>
          </a:bodyPr>
          <a:lstStyle/>
          <a:p>
            <a:r>
              <a:rPr lang="it-IT" altLang="zh-CN" sz="3300" dirty="0">
                <a:solidFill>
                  <a:schemeClr val="accent1">
                    <a:lumMod val="75000"/>
                  </a:schemeClr>
                </a:solidFill>
                <a:sym typeface="+mn-ea"/>
              </a:rPr>
              <a:t>1. Problem Formulation</a:t>
            </a:r>
            <a:br>
              <a:rPr lang="it-IT" altLang="zh-CN" sz="3300" dirty="0">
                <a:solidFill>
                  <a:schemeClr val="accent1">
                    <a:lumMod val="75000"/>
                  </a:schemeClr>
                </a:solidFill>
                <a:sym typeface="+mn-ea"/>
              </a:rPr>
            </a:br>
            <a:r>
              <a:rPr lang="it-IT" altLang="zh-CN" sz="3300" dirty="0">
                <a:solidFill>
                  <a:schemeClr val="accent1">
                    <a:lumMod val="75000"/>
                  </a:schemeClr>
                </a:solidFill>
                <a:sym typeface="+mn-ea"/>
              </a:rPr>
              <a:t>2. Dataset Selection</a:t>
            </a:r>
            <a:br>
              <a:rPr lang="it-IT" altLang="zh-CN" sz="3300" dirty="0">
                <a:solidFill>
                  <a:schemeClr val="accent1">
                    <a:lumMod val="75000"/>
                  </a:schemeClr>
                </a:solidFill>
                <a:sym typeface="+mn-ea"/>
              </a:rPr>
            </a:br>
            <a:r>
              <a:rPr lang="it-IT" altLang="zh-CN" sz="3300" dirty="0">
                <a:solidFill>
                  <a:schemeClr val="accent1">
                    <a:lumMod val="75000"/>
                  </a:schemeClr>
                </a:solidFill>
                <a:sym typeface="+mn-ea"/>
              </a:rPr>
              <a:t>3. Solution Approach </a:t>
            </a:r>
            <a:r>
              <a:rPr lang="en-US" altLang="it-IT" sz="3300" dirty="0">
                <a:solidFill>
                  <a:schemeClr val="accent1">
                    <a:lumMod val="75000"/>
                  </a:schemeClr>
                </a:solidFill>
                <a:sym typeface="+mn-ea"/>
              </a:rPr>
              <a:t>and Implementation</a:t>
            </a:r>
            <a:br>
              <a:rPr lang="it-IT" altLang="zh-CN" sz="3300" dirty="0">
                <a:solidFill>
                  <a:schemeClr val="accent1">
                    <a:lumMod val="75000"/>
                  </a:schemeClr>
                </a:solidFill>
                <a:sym typeface="+mn-ea"/>
              </a:rPr>
            </a:br>
            <a:r>
              <a:rPr lang="it-IT" altLang="zh-CN" sz="3300" dirty="0">
                <a:solidFill>
                  <a:schemeClr val="accent1">
                    <a:lumMod val="75000"/>
                  </a:schemeClr>
                </a:solidFill>
                <a:sym typeface="+mn-ea"/>
              </a:rPr>
              <a:t>4.</a:t>
            </a:r>
            <a:r>
              <a:rPr lang="en-US" altLang="it-IT" sz="3300" dirty="0">
                <a:solidFill>
                  <a:schemeClr val="accent1">
                    <a:lumMod val="75000"/>
                  </a:schemeClr>
                </a:solidFill>
                <a:sym typeface="+mn-ea"/>
              </a:rPr>
              <a:t> Result </a:t>
            </a:r>
            <a:r>
              <a:rPr lang="it-IT" altLang="zh-CN" sz="3300" dirty="0">
                <a:solidFill>
                  <a:schemeClr val="accent1">
                    <a:lumMod val="75000"/>
                  </a:schemeClr>
                </a:solidFill>
                <a:sym typeface="+mn-ea"/>
              </a:rPr>
              <a:t>Analysis</a:t>
            </a:r>
            <a:r>
              <a:rPr lang="en-US" altLang="it-IT" sz="3300" dirty="0">
                <a:solidFill>
                  <a:schemeClr val="accent1">
                    <a:lumMod val="75000"/>
                  </a:schemeClr>
                </a:solidFill>
                <a:sym typeface="+mn-ea"/>
              </a:rPr>
              <a:t> and Visualization</a:t>
            </a:r>
            <a:br>
              <a:rPr lang="it-IT" altLang="zh-CN" sz="3300" dirty="0">
                <a:solidFill>
                  <a:schemeClr val="accent1">
                    <a:lumMod val="75000"/>
                  </a:schemeClr>
                </a:solidFill>
                <a:sym typeface="+mn-ea"/>
              </a:rPr>
            </a:br>
            <a:r>
              <a:rPr lang="it-IT" altLang="zh-CN" sz="3300" dirty="0">
                <a:solidFill>
                  <a:schemeClr val="accent1">
                    <a:lumMod val="75000"/>
                  </a:schemeClr>
                </a:solidFill>
                <a:sym typeface="+mn-ea"/>
              </a:rPr>
              <a:t>5. Conclusions </a:t>
            </a:r>
            <a:r>
              <a:rPr lang="en-US" altLang="it-IT" sz="3300" dirty="0">
                <a:solidFill>
                  <a:schemeClr val="accent1">
                    <a:lumMod val="75000"/>
                  </a:schemeClr>
                </a:solidFill>
                <a:sym typeface="+mn-ea"/>
              </a:rPr>
              <a:t>and Future Work</a:t>
            </a:r>
            <a:br>
              <a:rPr lang="it-IT" altLang="zh-CN" sz="3300" dirty="0">
                <a:solidFill>
                  <a:schemeClr val="accent1">
                    <a:lumMod val="75000"/>
                  </a:schemeClr>
                </a:solidFill>
              </a:rPr>
            </a:br>
            <a:br>
              <a:rPr lang="it-IT" altLang="zh-CN" sz="3300" dirty="0">
                <a:solidFill>
                  <a:schemeClr val="accent1">
                    <a:lumMod val="75000"/>
                  </a:schemeClr>
                </a:solidFill>
              </a:rPr>
            </a:br>
            <a:endParaRPr lang="it-IT" sz="33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1578" y="6365797"/>
            <a:ext cx="3165022" cy="353038"/>
          </a:xfrm>
          <a:prstGeom prst="rect">
            <a:avLst/>
          </a:prstGeom>
        </p:spPr>
      </p:pic>
      <p:sp>
        <p:nvSpPr>
          <p:cNvPr id="8" name="Titolo 1"/>
          <p:cNvSpPr txBox="1"/>
          <p:nvPr/>
        </p:nvSpPr>
        <p:spPr>
          <a:xfrm>
            <a:off x="433877" y="293414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 panose="020B0604020202020204"/>
                <a:ea typeface="+mj-ea"/>
                <a:cs typeface="Arial" panose="020B0604020202020204"/>
              </a:defRPr>
            </a:lvl1pPr>
          </a:lstStyle>
          <a:p>
            <a:r>
              <a:rPr lang="it-IT" altLang="zh-CN" sz="3300" dirty="0"/>
              <a:t>Contents</a:t>
            </a:r>
            <a:br>
              <a:rPr lang="it-IT" altLang="zh-CN" sz="3300" dirty="0"/>
            </a:br>
            <a:br>
              <a:rPr lang="it-IT" altLang="zh-CN" sz="3300" dirty="0"/>
            </a:br>
            <a:endParaRPr lang="it-IT" sz="33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81478" y="293413"/>
            <a:ext cx="8581043" cy="840400"/>
          </a:xfrm>
        </p:spPr>
        <p:txBody>
          <a:bodyPr>
            <a:normAutofit/>
          </a:bodyPr>
          <a:lstStyle/>
          <a:p>
            <a:r>
              <a:rPr lang="it-IT" altLang="zh-CN" sz="3300" dirty="0"/>
              <a:t>1. Problem Formulation</a:t>
            </a:r>
            <a:endParaRPr lang="it-IT" sz="33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1578" y="6365797"/>
            <a:ext cx="3165022" cy="353038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8260" y="1300480"/>
            <a:ext cx="5125085" cy="456692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 fontScale="80000"/>
          </a:bodyPr>
          <a:lstStyle>
            <a:lvl1pPr indent="0">
              <a:spcBef>
                <a:spcPct val="0"/>
              </a:spcBef>
              <a:buNone/>
              <a:defRPr sz="3300" b="1">
                <a:solidFill>
                  <a:schemeClr val="bg1"/>
                </a:solidFill>
                <a:latin typeface="Arial" panose="020B0604020202020204"/>
                <a:ea typeface="+mj-ea"/>
                <a:cs typeface="Arial" panose="020B0604020202020204"/>
              </a:defRPr>
            </a:lvl1pPr>
          </a:lstStyle>
          <a:p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sym typeface="+mn-ea"/>
              </a:rPr>
              <a:t>Goal:</a:t>
            </a:r>
            <a:endParaRPr lang="en-US" altLang="zh-CN" sz="2000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altLang="zh-CN" sz="2000" b="0" dirty="0">
                <a:solidFill>
                  <a:schemeClr val="accent1">
                    <a:lumMod val="75000"/>
                  </a:schemeClr>
                </a:solidFill>
                <a:sym typeface="+mn-ea"/>
              </a:rPr>
              <a:t>Detect piano keypresses using fingertip trajectories from a single RGB video</a:t>
            </a:r>
            <a:endParaRPr lang="en-US" altLang="zh-CN" sz="2000" b="0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sym typeface="+mn-ea"/>
              </a:rPr>
              <a:t>Given Information:</a:t>
            </a:r>
            <a:endParaRPr lang="en-US" altLang="zh-CN" sz="2000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altLang="zh-CN" sz="2000" b="0" dirty="0">
                <a:solidFill>
                  <a:schemeClr val="accent1">
                    <a:lumMod val="75000"/>
                  </a:schemeClr>
                </a:solidFill>
                <a:sym typeface="+mn-ea"/>
              </a:rPr>
              <a:t>(1) RGB video of a hand interacting with a keyboard</a:t>
            </a:r>
            <a:endParaRPr lang="en-US" altLang="zh-CN" sz="2000" b="0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altLang="zh-CN" sz="2000" b="0" dirty="0">
                <a:solidFill>
                  <a:schemeClr val="accent1">
                    <a:lumMod val="75000"/>
                  </a:schemeClr>
                </a:solidFill>
                <a:sym typeface="+mn-ea"/>
              </a:rPr>
              <a:t>(2) Manually labeled piano key regions (key_mapping_fixed.json)</a:t>
            </a:r>
            <a:endParaRPr lang="en-US" altLang="zh-CN" sz="2000" b="0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altLang="zh-CN" sz="2000" b="0" dirty="0">
                <a:solidFill>
                  <a:schemeClr val="accent1">
                    <a:lumMod val="75000"/>
                  </a:schemeClr>
                </a:solidFill>
                <a:sym typeface="+mn-ea"/>
              </a:rPr>
              <a:t>(3) Fingertip positions extracted via MediaPipe</a:t>
            </a:r>
            <a:endParaRPr lang="en-US" altLang="zh-CN" sz="2000" b="0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altLang="zh-CN" sz="2000" b="0" dirty="0">
                <a:solidFill>
                  <a:schemeClr val="accent1">
                    <a:lumMod val="75000"/>
                  </a:schemeClr>
                </a:solidFill>
                <a:sym typeface="+mn-ea"/>
              </a:rPr>
              <a:t>(4) Frame-wise binary labels indicating keypress events</a:t>
            </a:r>
            <a:endParaRPr lang="en-US" altLang="zh-CN" sz="2000" b="0" dirty="0">
              <a:solidFill>
                <a:schemeClr val="accent1">
                  <a:lumMod val="75000"/>
                </a:schemeClr>
              </a:solidFill>
            </a:endParaRPr>
          </a:p>
          <a:p>
            <a:endParaRPr lang="en-US" altLang="zh-CN" sz="2000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sym typeface="+mn-ea"/>
              </a:rPr>
              <a:t>Main Challenges: </a:t>
            </a:r>
            <a:endParaRPr lang="en-US" altLang="zh-CN" sz="2000" dirty="0">
              <a:solidFill>
                <a:schemeClr val="accent1">
                  <a:lumMod val="75000"/>
                </a:schemeClr>
              </a:solidFill>
            </a:endParaRPr>
          </a:p>
          <a:p>
            <a:pPr algn="l">
              <a:buClrTx/>
              <a:buSzTx/>
              <a:buNone/>
            </a:pPr>
            <a:r>
              <a:rPr lang="en-US" altLang="zh-CN" sz="2000" b="0" dirty="0">
                <a:solidFill>
                  <a:schemeClr val="accent1">
                    <a:lumMod val="75000"/>
                  </a:schemeClr>
                </a:solidFill>
                <a:sym typeface="+mn-ea"/>
              </a:rPr>
              <a:t>(1) How to reliably determine whether a keypress action occurs based on fingertip motion</a:t>
            </a:r>
            <a:endParaRPr lang="en-US" altLang="zh-CN" sz="2000" b="0" dirty="0">
              <a:solidFill>
                <a:schemeClr val="accent1">
                  <a:lumMod val="75000"/>
                </a:schemeClr>
              </a:solidFill>
            </a:endParaRPr>
          </a:p>
          <a:p>
            <a:pPr algn="l">
              <a:buClrTx/>
              <a:buSzTx/>
              <a:buNone/>
            </a:pPr>
            <a:r>
              <a:rPr lang="en-US" altLang="zh-CN" sz="2000" b="0" dirty="0">
                <a:solidFill>
                  <a:schemeClr val="accent1">
                    <a:lumMod val="75000"/>
                  </a:schemeClr>
                </a:solidFill>
                <a:sym typeface="+mn-ea"/>
              </a:rPr>
              <a:t>(2) Ensuring accurate detection of press frames with minimal missed keypresses</a:t>
            </a:r>
            <a:endParaRPr lang="en-US" altLang="zh-CN" sz="2000" b="0" dirty="0">
              <a:solidFill>
                <a:schemeClr val="accent1">
                  <a:lumMod val="75000"/>
                </a:schemeClr>
              </a:solidFill>
            </a:endParaRPr>
          </a:p>
          <a:p>
            <a:pPr algn="l">
              <a:buClrTx/>
              <a:buSzTx/>
              <a:buNone/>
            </a:pPr>
            <a:r>
              <a:rPr lang="en-US" altLang="zh-CN" sz="2000" b="0" dirty="0">
                <a:solidFill>
                  <a:schemeClr val="accent1">
                    <a:lumMod val="75000"/>
                  </a:schemeClr>
                </a:solidFill>
                <a:sym typeface="+mn-ea"/>
              </a:rPr>
              <a:t>(3) Whether the distinction between keypress and non-keypress frames is sufficiently clear for classification</a:t>
            </a:r>
            <a:endParaRPr lang="en-US" altLang="zh-CN" sz="2000" b="0" dirty="0">
              <a:solidFill>
                <a:schemeClr val="accent1">
                  <a:lumMod val="75000"/>
                </a:schemeClr>
              </a:solidFill>
            </a:endParaRPr>
          </a:p>
          <a:p>
            <a:endParaRPr lang="zh-CN" altLang="en-US" sz="20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4" name="图片 3" descr="keyboar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5660" y="2714625"/>
            <a:ext cx="4446270" cy="186055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81478" y="293413"/>
            <a:ext cx="8581043" cy="840400"/>
          </a:xfrm>
        </p:spPr>
        <p:txBody>
          <a:bodyPr>
            <a:normAutofit/>
          </a:bodyPr>
          <a:lstStyle/>
          <a:p>
            <a:r>
              <a:rPr lang="en-US" altLang="zh-CN" sz="3300" dirty="0">
                <a:sym typeface="+mn-ea"/>
              </a:rPr>
              <a:t>2. Dataset Selection</a:t>
            </a:r>
            <a:endParaRPr lang="en-US" altLang="zh-CN" sz="33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1578" y="6365797"/>
            <a:ext cx="3165022" cy="353038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11760" y="1298575"/>
            <a:ext cx="9144000" cy="464185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 lnSpcReduction="20000"/>
          </a:bodyPr>
          <a:lstStyle>
            <a:defPPr>
              <a:defRPr lang="it-IT"/>
            </a:defPPr>
            <a:lvl1pPr indent="0">
              <a:spcBef>
                <a:spcPct val="0"/>
              </a:spcBef>
              <a:buNone/>
              <a:defRPr sz="2000" b="1">
                <a:solidFill>
                  <a:schemeClr val="accent1">
                    <a:lumMod val="75000"/>
                  </a:schemeClr>
                </a:solidFill>
                <a:latin typeface="Arial" panose="020B0604020202020204"/>
                <a:ea typeface="+mj-ea"/>
                <a:cs typeface="Arial" panose="020B0604020202020204"/>
              </a:defRPr>
            </a:lvl1pPr>
          </a:lstStyle>
          <a:p>
            <a:r>
              <a:rPr lang="en-US" altLang="zh-CN" sz="1800" dirty="0"/>
              <a:t>Equipment &amp; Data:</a:t>
            </a:r>
            <a:endParaRPr lang="en-US" altLang="zh-CN" sz="1800" dirty="0"/>
          </a:p>
          <a:p>
            <a:r>
              <a:rPr lang="en-US" altLang="zh-CN" sz="1800" b="0" dirty="0"/>
              <a:t>(1) iPhone 15 camera at 4K resolution (3840</a:t>
            </a:r>
            <a:r>
              <a:rPr lang="en-US" altLang="en-US" sz="1800" b="0" dirty="0"/>
              <a:t>×</a:t>
            </a:r>
            <a:r>
              <a:rPr lang="en-US" altLang="zh-CN" sz="1800" b="0" dirty="0"/>
              <a:t>2160) and 60 frames per second (FPS).</a:t>
            </a:r>
            <a:endParaRPr lang="en-US" altLang="zh-CN" sz="1800" b="0" dirty="0"/>
          </a:p>
          <a:p>
            <a:r>
              <a:rPr lang="en-US" altLang="zh-CN" sz="1800" b="0" dirty="0"/>
              <a:t>(2) A </a:t>
            </a:r>
            <a:r>
              <a:rPr lang="en-US" altLang="zh-CN" sz="1800" b="0" dirty="0"/>
              <a:t>Single R</a:t>
            </a:r>
            <a:r>
              <a:rPr lang="en-US" altLang="zh-CN" sz="1800" b="0" dirty="0"/>
              <a:t>GB pre_training </a:t>
            </a:r>
            <a:r>
              <a:rPr lang="en-US" altLang="zh-CN" sz="1800" b="0" dirty="0"/>
              <a:t>video</a:t>
            </a:r>
            <a:endParaRPr lang="en-US" altLang="zh-CN" sz="1800" b="0" dirty="0"/>
          </a:p>
          <a:p>
            <a:r>
              <a:rPr lang="en-US" altLang="zh-CN" sz="1800" b="0" dirty="0"/>
              <a:t>(3) Keyboard area corresponding to the video</a:t>
            </a:r>
            <a:endParaRPr lang="en-US" altLang="zh-CN" sz="1800" b="0" dirty="0"/>
          </a:p>
          <a:p>
            <a:r>
              <a:rPr lang="en-US" altLang="zh-CN" sz="1800" dirty="0"/>
              <a:t>Ground Truth:</a:t>
            </a:r>
            <a:r>
              <a:rPr lang="zh-CN" altLang="en-US" sz="1800" dirty="0"/>
              <a:t> </a:t>
            </a:r>
            <a:endParaRPr lang="en-US" altLang="zh-CN" sz="1800" dirty="0"/>
          </a:p>
          <a:p>
            <a:r>
              <a:rPr lang="en-US" altLang="zh-CN" sz="1800" b="0" dirty="0"/>
              <a:t>To supervise the training of the key classifier, we manually created ground truth labels based on manual_label_tool.py:</a:t>
            </a:r>
            <a:endParaRPr lang="en-US" altLang="zh-CN" sz="1800" b="0" dirty="0"/>
          </a:p>
          <a:p>
            <a:r>
              <a:rPr lang="en-US" altLang="zh-CN" sz="1800" b="0" dirty="0"/>
              <a:t>Label type:</a:t>
            </a:r>
            <a:endParaRPr lang="en-US" altLang="zh-CN" sz="1800" b="0" dirty="0"/>
          </a:p>
          <a:p>
            <a:r>
              <a:rPr lang="en-US" altLang="zh-CN" sz="1800" b="0" dirty="0"/>
              <a:t>Binary label for each frame: 1 if a key was pressed, 0 otherwise.</a:t>
            </a:r>
            <a:endParaRPr lang="en-US" altLang="zh-CN" sz="1800" b="0" dirty="0"/>
          </a:p>
          <a:p>
            <a:endParaRPr lang="en-US" altLang="zh-CN" sz="1800" b="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430" y="3383280"/>
            <a:ext cx="4794250" cy="272097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81478" y="293413"/>
            <a:ext cx="8581043" cy="840400"/>
          </a:xfrm>
        </p:spPr>
        <p:txBody>
          <a:bodyPr>
            <a:normAutofit/>
          </a:bodyPr>
          <a:lstStyle/>
          <a:p>
            <a:r>
              <a:rPr lang="en-US" altLang="zh-CN" sz="3300" dirty="0">
                <a:sym typeface="+mn-ea"/>
              </a:rPr>
              <a:t>3.Solution Approach and Implementation</a:t>
            </a:r>
            <a:endParaRPr lang="en-US" altLang="it-IT" sz="33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1578" y="6365797"/>
            <a:ext cx="3165022" cy="353038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11760" y="1298575"/>
            <a:ext cx="9144000" cy="464185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 lnSpcReduction="20000"/>
          </a:bodyPr>
          <a:lstStyle>
            <a:defPPr>
              <a:defRPr lang="it-IT"/>
            </a:defPPr>
            <a:lvl1pPr indent="0">
              <a:spcBef>
                <a:spcPct val="0"/>
              </a:spcBef>
              <a:buNone/>
              <a:defRPr sz="2000" b="1">
                <a:solidFill>
                  <a:schemeClr val="accent1">
                    <a:lumMod val="75000"/>
                  </a:schemeClr>
                </a:solidFill>
                <a:latin typeface="Arial" panose="020B0604020202020204"/>
                <a:ea typeface="+mj-ea"/>
                <a:cs typeface="Arial" panose="020B0604020202020204"/>
              </a:defRPr>
            </a:lvl1pPr>
          </a:lstStyle>
          <a:p>
            <a:r>
              <a:rPr lang="en-US" altLang="zh-CN" sz="1800" b="0" dirty="0">
                <a:sym typeface="+mn-ea"/>
              </a:rPr>
              <a:t>Overview Methodology</a:t>
            </a:r>
            <a:r>
              <a:rPr lang="zh-CN" altLang="en-US" sz="1800" b="0" dirty="0">
                <a:sym typeface="+mn-ea"/>
              </a:rPr>
              <a:t>：</a:t>
            </a:r>
            <a:endParaRPr lang="zh-CN" altLang="en-US" sz="1800" b="0" dirty="0">
              <a:sym typeface="+mn-ea"/>
            </a:endParaRPr>
          </a:p>
        </p:txBody>
      </p:sp>
      <p:pic>
        <p:nvPicPr>
          <p:cNvPr id="3" name="图片 2" descr="泳道图(7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530" y="1646555"/>
            <a:ext cx="5292090" cy="429387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874385" y="3014345"/>
            <a:ext cx="3197860" cy="163068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Arial" panose="020B0604020202020204"/>
                <a:ea typeface="+mj-ea"/>
                <a:cs typeface="Arial" panose="020B0604020202020204"/>
              </a:rPr>
              <a:t>This diagram shows the complete pipeline from the original video to the final output with key visualization.</a:t>
            </a:r>
            <a:endParaRPr lang="en-US" altLang="zh-CN" dirty="0">
              <a:solidFill>
                <a:schemeClr val="accent1">
                  <a:lumMod val="75000"/>
                </a:schemeClr>
              </a:solidFill>
              <a:latin typeface="Arial" panose="020B0604020202020204"/>
              <a:ea typeface="+mj-ea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81478" y="293413"/>
            <a:ext cx="8581043" cy="840400"/>
          </a:xfrm>
        </p:spPr>
        <p:txBody>
          <a:bodyPr>
            <a:normAutofit/>
          </a:bodyPr>
          <a:lstStyle/>
          <a:p>
            <a:r>
              <a:rPr lang="en-US" altLang="zh-CN" sz="3300" dirty="0">
                <a:sym typeface="+mn-ea"/>
              </a:rPr>
              <a:t>3.Solution Approach and Implementation</a:t>
            </a:r>
            <a:endParaRPr lang="en-US" altLang="it-IT" sz="33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1578" y="6365797"/>
            <a:ext cx="3165022" cy="353038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11760" y="1428750"/>
            <a:ext cx="4069080" cy="464185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 lnSpcReduction="20000"/>
          </a:bodyPr>
          <a:lstStyle>
            <a:defPPr>
              <a:defRPr lang="it-IT"/>
            </a:defPPr>
            <a:lvl1pPr indent="0">
              <a:spcBef>
                <a:spcPct val="0"/>
              </a:spcBef>
              <a:buNone/>
              <a:defRPr sz="2000" b="1">
                <a:solidFill>
                  <a:schemeClr val="accent1">
                    <a:lumMod val="75000"/>
                  </a:schemeClr>
                </a:solidFill>
                <a:latin typeface="Arial" panose="020B0604020202020204"/>
                <a:ea typeface="+mj-ea"/>
                <a:cs typeface="Arial" panose="020B0604020202020204"/>
              </a:defRPr>
            </a:lvl1pPr>
          </a:lstStyle>
          <a:p>
            <a:pPr>
              <a:spcAft>
                <a:spcPct val="60000"/>
              </a:spcAft>
            </a:pPr>
            <a:r>
              <a:rPr lang="en-US" altLang="zh-CN" sz="1800">
                <a:sym typeface="+mn-ea"/>
              </a:rPr>
              <a:t>3.1 Video-Based Fingertip Feature Extraction</a:t>
            </a:r>
            <a:endParaRPr lang="en-US" altLang="zh-CN" sz="1800" b="1"/>
          </a:p>
          <a:p>
            <a:r>
              <a:rPr lang="en-US" altLang="zh-CN" sz="1800" b="0" dirty="0">
                <a:sym typeface="+mn-ea"/>
              </a:rPr>
              <a:t>Using MediaPipe Hands, each frame of the input video is processed to e</a:t>
            </a:r>
            <a:r>
              <a:rPr lang="en-US" altLang="zh-CN" sz="1800" b="0" dirty="0"/>
              <a:t>xtract the 3D coordinates of 10 fingertip key points per frame and save them as a structured CSV file.</a:t>
            </a:r>
            <a:endParaRPr lang="en-US" altLang="zh-CN" sz="1800" b="0" dirty="0"/>
          </a:p>
          <a:p>
            <a:r>
              <a:rPr lang="en-US" altLang="zh-CN" sz="1800" b="0" dirty="0"/>
              <a:t>Code: extract_hand_features.py</a:t>
            </a:r>
            <a:endParaRPr lang="en-US" altLang="zh-CN" sz="1800" b="0" dirty="0"/>
          </a:p>
          <a:p>
            <a:r>
              <a:rPr lang="en-US" altLang="zh-CN" sz="1800" b="0" dirty="0"/>
              <a:t>Output: finger_features.csv</a:t>
            </a:r>
            <a:endParaRPr lang="en-US" altLang="zh-CN" sz="1800" b="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545" y="3874770"/>
            <a:ext cx="5657850" cy="147891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0030" y="1729105"/>
            <a:ext cx="4924425" cy="186182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81478" y="293413"/>
            <a:ext cx="8581043" cy="840400"/>
          </a:xfrm>
        </p:spPr>
        <p:txBody>
          <a:bodyPr>
            <a:normAutofit/>
          </a:bodyPr>
          <a:lstStyle/>
          <a:p>
            <a:r>
              <a:rPr lang="en-US" altLang="zh-CN" sz="3300" dirty="0">
                <a:sym typeface="+mn-ea"/>
              </a:rPr>
              <a:t>3.Solution Approach and Implementation</a:t>
            </a:r>
            <a:endParaRPr lang="en-US" altLang="it-IT" sz="33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1578" y="6365797"/>
            <a:ext cx="3165022" cy="353038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11760" y="1298575"/>
            <a:ext cx="4003675" cy="212979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 lnSpcReduction="20000"/>
          </a:bodyPr>
          <a:lstStyle>
            <a:defPPr>
              <a:defRPr lang="it-IT"/>
            </a:defPPr>
            <a:lvl1pPr indent="0">
              <a:spcBef>
                <a:spcPct val="0"/>
              </a:spcBef>
              <a:buNone/>
              <a:defRPr sz="2000" b="1">
                <a:solidFill>
                  <a:schemeClr val="accent1">
                    <a:lumMod val="75000"/>
                  </a:schemeClr>
                </a:solidFill>
                <a:latin typeface="Arial" panose="020B0604020202020204"/>
                <a:ea typeface="+mj-ea"/>
                <a:cs typeface="Arial" panose="020B0604020202020204"/>
              </a:defRPr>
            </a:lvl1pPr>
          </a:lstStyle>
          <a:p>
            <a:endParaRPr lang="en-US" altLang="zh-CN" sz="1800" b="0" dirty="0"/>
          </a:p>
        </p:txBody>
      </p:sp>
      <p:sp>
        <p:nvSpPr>
          <p:cNvPr id="6" name="文本框 5"/>
          <p:cNvSpPr txBox="1"/>
          <p:nvPr/>
        </p:nvSpPr>
        <p:spPr>
          <a:xfrm>
            <a:off x="111760" y="1402080"/>
            <a:ext cx="4003675" cy="230378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 b="1">
                <a:solidFill>
                  <a:schemeClr val="accent1">
                    <a:lumMod val="75000"/>
                  </a:schemeClr>
                </a:solidFill>
                <a:latin typeface="Arial" panose="020B0604020202020204"/>
                <a:ea typeface="+mj-ea"/>
                <a:cs typeface="Arial" panose="020B0604020202020204"/>
              </a:rPr>
              <a:t>3.2 Manual Frame Labeling</a:t>
            </a:r>
            <a:endParaRPr lang="en-US" altLang="zh-CN" b="1">
              <a:solidFill>
                <a:schemeClr val="accent1">
                  <a:lumMod val="75000"/>
                </a:schemeClr>
              </a:solidFill>
              <a:latin typeface="Arial" panose="020B0604020202020204"/>
              <a:ea typeface="+mj-ea"/>
              <a:cs typeface="Arial" panose="020B0604020202020204"/>
            </a:endParaRPr>
          </a:p>
          <a:p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Arial" panose="020B0604020202020204"/>
                <a:ea typeface="+mj-ea"/>
                <a:cs typeface="Arial" panose="020B0604020202020204"/>
              </a:rPr>
              <a:t>Manually label each frame whether it is a key frame (press / no-press) as a supervision signal.</a:t>
            </a:r>
            <a:endParaRPr lang="en-US" altLang="zh-CN" dirty="0">
              <a:solidFill>
                <a:schemeClr val="accent1">
                  <a:lumMod val="75000"/>
                </a:schemeClr>
              </a:solidFill>
              <a:latin typeface="Arial" panose="020B0604020202020204"/>
              <a:ea typeface="+mj-ea"/>
              <a:cs typeface="Arial" panose="020B0604020202020204"/>
            </a:endParaRPr>
          </a:p>
          <a:p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Arial" panose="020B0604020202020204"/>
                <a:ea typeface="+mj-ea"/>
                <a:cs typeface="Arial" panose="020B0604020202020204"/>
              </a:rPr>
              <a:t>Code: manual_label_tool.py</a:t>
            </a:r>
            <a:endParaRPr lang="en-US" altLang="zh-CN" dirty="0">
              <a:solidFill>
                <a:schemeClr val="accent1">
                  <a:lumMod val="75000"/>
                </a:schemeClr>
              </a:solidFill>
              <a:latin typeface="Arial" panose="020B0604020202020204"/>
              <a:ea typeface="+mj-ea"/>
              <a:cs typeface="Arial" panose="020B0604020202020204"/>
            </a:endParaRPr>
          </a:p>
          <a:p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Arial" panose="020B0604020202020204"/>
                <a:ea typeface="+mj-ea"/>
                <a:cs typeface="Arial" panose="020B0604020202020204"/>
              </a:rPr>
              <a:t>Output: labels.csv</a:t>
            </a:r>
            <a:endParaRPr lang="en-US" altLang="zh-CN" dirty="0">
              <a:solidFill>
                <a:schemeClr val="accent1">
                  <a:lumMod val="75000"/>
                </a:schemeClr>
              </a:solidFill>
              <a:latin typeface="Arial" panose="020B0604020202020204"/>
              <a:ea typeface="+mj-ea"/>
              <a:cs typeface="Arial" panose="020B0604020202020204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275" y="4490720"/>
            <a:ext cx="5945505" cy="126873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5030" y="1861820"/>
            <a:ext cx="4131945" cy="240792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168275" y="4028440"/>
            <a:ext cx="3048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Arial" panose="020B0604020202020204"/>
                <a:ea typeface="+mj-ea"/>
                <a:cs typeface="Arial" panose="020B0604020202020204"/>
              </a:rPr>
              <a:t>Part1：Read Frame</a:t>
            </a:r>
            <a:endParaRPr lang="en-US" altLang="zh-CN" dirty="0">
              <a:solidFill>
                <a:schemeClr val="accent1">
                  <a:lumMod val="75000"/>
                </a:schemeClr>
              </a:solidFill>
              <a:latin typeface="Arial" panose="020B0604020202020204"/>
              <a:ea typeface="+mj-ea"/>
              <a:cs typeface="Arial" panose="020B0604020202020204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829175" y="1402080"/>
            <a:ext cx="3048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Arial" panose="020B0604020202020204"/>
                <a:ea typeface="+mj-ea"/>
                <a:cs typeface="Arial" panose="020B0604020202020204"/>
              </a:rPr>
              <a:t>Part2：Manual La</a:t>
            </a:r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Arial" panose="020B0604020202020204"/>
                <a:ea typeface="+mj-ea"/>
                <a:cs typeface="Arial" panose="020B0604020202020204"/>
              </a:rPr>
              <a:t>bleing</a:t>
            </a:r>
            <a:endParaRPr lang="en-US" altLang="zh-CN" dirty="0">
              <a:solidFill>
                <a:schemeClr val="accent1">
                  <a:lumMod val="75000"/>
                </a:schemeClr>
              </a:solidFill>
              <a:latin typeface="Arial" panose="020B0604020202020204"/>
              <a:ea typeface="+mj-ea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81478" y="293413"/>
            <a:ext cx="8581043" cy="840400"/>
          </a:xfrm>
        </p:spPr>
        <p:txBody>
          <a:bodyPr>
            <a:normAutofit/>
          </a:bodyPr>
          <a:lstStyle/>
          <a:p>
            <a:r>
              <a:rPr lang="en-US" altLang="zh-CN" sz="3300" dirty="0">
                <a:sym typeface="+mn-ea"/>
              </a:rPr>
              <a:t>3.Solution Approach and Implementation</a:t>
            </a:r>
            <a:endParaRPr lang="en-US" altLang="it-IT" sz="33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1578" y="6365797"/>
            <a:ext cx="3165022" cy="353038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11760" y="1298575"/>
            <a:ext cx="5396230" cy="464185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 lnSpcReduction="20000"/>
          </a:bodyPr>
          <a:lstStyle>
            <a:defPPr>
              <a:defRPr lang="it-IT"/>
            </a:defPPr>
            <a:lvl1pPr indent="0">
              <a:spcBef>
                <a:spcPct val="0"/>
              </a:spcBef>
              <a:buNone/>
              <a:defRPr sz="2000" b="1">
                <a:solidFill>
                  <a:schemeClr val="accent1">
                    <a:lumMod val="75000"/>
                  </a:schemeClr>
                </a:solidFill>
                <a:latin typeface="Arial" panose="020B0604020202020204"/>
                <a:ea typeface="+mj-ea"/>
                <a:cs typeface="Arial" panose="020B0604020202020204"/>
              </a:defRPr>
            </a:lvl1pPr>
          </a:lstStyle>
          <a:p>
            <a:r>
              <a:rPr lang="en-US" altLang="zh-CN" sz="1800"/>
              <a:t>3.3 Train Machine Learning Model</a:t>
            </a:r>
            <a:endParaRPr lang="en-US" altLang="zh-CN" sz="1800"/>
          </a:p>
          <a:p>
            <a:endParaRPr lang="en-US" altLang="zh-CN" sz="1800"/>
          </a:p>
          <a:p>
            <a:r>
              <a:rPr lang="en-US" altLang="zh-CN" sz="1800" b="0" dirty="0"/>
              <a:t>Use the random forest model to train binary classification based on fingertip features and labels (pressed/not pressed).</a:t>
            </a:r>
            <a:endParaRPr lang="en-US" altLang="zh-CN" sz="1800" b="0" dirty="0"/>
          </a:p>
          <a:p>
            <a:r>
              <a:rPr lang="en-US" altLang="zh-CN" sz="1800" b="0" dirty="0"/>
              <a:t>Code: train_classifier.py</a:t>
            </a:r>
            <a:endParaRPr lang="en-US" altLang="zh-CN" sz="1800" b="0" dirty="0"/>
          </a:p>
          <a:p>
            <a:r>
              <a:rPr lang="en-US" altLang="zh-CN" sz="1800" b="0" dirty="0"/>
              <a:t>Output: press_classifier.pkl</a:t>
            </a:r>
            <a:endParaRPr lang="en-US" altLang="zh-CN" sz="1800" b="0" dirty="0"/>
          </a:p>
          <a:p>
            <a:endParaRPr lang="zh-CN" altLang="en-US" sz="1800" b="0" dirty="0"/>
          </a:p>
          <a:p>
            <a:pPr algn="l">
              <a:buClrTx/>
              <a:buSzTx/>
              <a:buFontTx/>
            </a:pPr>
            <a:r>
              <a:rPr lang="en-US" altLang="zh-CN" sz="1800"/>
              <a:t>3.4 Predict Key Presses &amp; Save as JSON</a:t>
            </a:r>
            <a:endParaRPr lang="en-US" altLang="zh-CN" sz="1800"/>
          </a:p>
          <a:p>
            <a:pPr algn="l">
              <a:buClrTx/>
              <a:buSzTx/>
              <a:buFontTx/>
            </a:pPr>
            <a:endParaRPr lang="en-US" altLang="zh-CN" sz="1800"/>
          </a:p>
          <a:p>
            <a:r>
              <a:rPr lang="en-US" altLang="zh-CN" sz="1800" b="0" dirty="0"/>
              <a:t>Use the model to predict whether it is a key press frame for each frame, and identify which key is pressed by which finger.</a:t>
            </a:r>
            <a:endParaRPr lang="en-US" altLang="zh-CN" sz="1800" b="0" dirty="0"/>
          </a:p>
          <a:p>
            <a:r>
              <a:rPr lang="en-US" altLang="zh-CN" sz="1800" b="0" dirty="0"/>
              <a:t>Including</a:t>
            </a:r>
            <a:r>
              <a:rPr lang="zh-CN" altLang="en-US" sz="1800" b="0" dirty="0"/>
              <a:t>：</a:t>
            </a:r>
            <a:endParaRPr lang="zh-CN" altLang="en-US" sz="1800" b="0" dirty="0"/>
          </a:p>
          <a:p>
            <a:r>
              <a:rPr lang="en-US" altLang="zh-CN" sz="1800" b="0" dirty="0"/>
              <a:t>1.Comparison of the finger position coordinates with the bounding box of the key position</a:t>
            </a:r>
            <a:endParaRPr lang="en-US" altLang="zh-CN" sz="1800" b="0" dirty="0"/>
          </a:p>
          <a:p>
            <a:r>
              <a:rPr lang="en-US" altLang="zh-CN" sz="1800" b="0" dirty="0"/>
              <a:t>2.Only frames where a key is predicted to be pressed are kept and mapped.</a:t>
            </a:r>
            <a:endParaRPr lang="en-US" altLang="zh-CN" sz="1800" b="0" dirty="0"/>
          </a:p>
          <a:p>
            <a:r>
              <a:rPr lang="en-US" altLang="zh-CN" sz="1800" b="0" dirty="0"/>
              <a:t>Code: predict_key_presses.py</a:t>
            </a:r>
            <a:endParaRPr lang="en-US" altLang="zh-CN" sz="1800" b="0" dirty="0"/>
          </a:p>
          <a:p>
            <a:r>
              <a:rPr lang="en-US" altLang="zh-CN" sz="1800" b="0" dirty="0"/>
              <a:t>Output: press_events.json</a:t>
            </a:r>
            <a:endParaRPr lang="en-US" altLang="zh-CN" sz="1800" b="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0970" y="2442845"/>
            <a:ext cx="3859530" cy="238188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0970" y="4824730"/>
            <a:ext cx="2103120" cy="125666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81478" y="293413"/>
            <a:ext cx="8581043" cy="840400"/>
          </a:xfrm>
        </p:spPr>
        <p:txBody>
          <a:bodyPr>
            <a:normAutofit/>
          </a:bodyPr>
          <a:lstStyle/>
          <a:p>
            <a:r>
              <a:rPr lang="en-US" altLang="zh-CN" sz="3300" dirty="0">
                <a:sym typeface="+mn-ea"/>
              </a:rPr>
              <a:t>3.Solution Approach and Implementation</a:t>
            </a:r>
            <a:endParaRPr lang="en-US" altLang="it-IT" sz="33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1578" y="6365797"/>
            <a:ext cx="3165022" cy="353038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11760" y="1298575"/>
            <a:ext cx="5396230" cy="187833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 lnSpcReduction="20000"/>
          </a:bodyPr>
          <a:lstStyle>
            <a:defPPr>
              <a:defRPr lang="it-IT"/>
            </a:defPPr>
            <a:lvl1pPr indent="0">
              <a:spcBef>
                <a:spcPct val="0"/>
              </a:spcBef>
              <a:buNone/>
              <a:defRPr sz="2000" b="1">
                <a:solidFill>
                  <a:schemeClr val="accent1">
                    <a:lumMod val="75000"/>
                  </a:schemeClr>
                </a:solidFill>
                <a:latin typeface="Arial" panose="020B0604020202020204"/>
                <a:ea typeface="+mj-ea"/>
                <a:cs typeface="Arial" panose="020B0604020202020204"/>
              </a:defRPr>
            </a:lvl1pPr>
          </a:lstStyle>
          <a:p>
            <a:endParaRPr lang="en-US" altLang="zh-CN" sz="1800" b="0" dirty="0"/>
          </a:p>
        </p:txBody>
      </p:sp>
      <p:sp>
        <p:nvSpPr>
          <p:cNvPr id="3" name="文本框 2"/>
          <p:cNvSpPr txBox="1"/>
          <p:nvPr/>
        </p:nvSpPr>
        <p:spPr>
          <a:xfrm>
            <a:off x="212090" y="1380490"/>
            <a:ext cx="5195570" cy="1753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b="1">
                <a:solidFill>
                  <a:schemeClr val="accent1">
                    <a:lumMod val="75000"/>
                  </a:schemeClr>
                </a:solidFill>
                <a:latin typeface="Arial" panose="020B0604020202020204"/>
                <a:ea typeface="+mj-ea"/>
                <a:cs typeface="Arial" panose="020B0604020202020204"/>
              </a:rPr>
              <a:t>3.5 Final Video Visualization</a:t>
            </a:r>
            <a:endParaRPr lang="en-US" altLang="zh-CN" b="1">
              <a:solidFill>
                <a:schemeClr val="accent1">
                  <a:lumMod val="75000"/>
                </a:schemeClr>
              </a:solidFill>
              <a:latin typeface="Arial" panose="020B0604020202020204"/>
              <a:ea typeface="+mj-ea"/>
              <a:cs typeface="Arial" panose="020B0604020202020204"/>
            </a:endParaRPr>
          </a:p>
          <a:p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Arial" panose="020B0604020202020204"/>
                <a:ea typeface="+mj-ea"/>
                <a:cs typeface="Arial" panose="020B0604020202020204"/>
              </a:rPr>
              <a:t>Visualize the prediction results into an annotated video, display the key action and corresponding finger of each frame and output.</a:t>
            </a:r>
            <a:endParaRPr lang="en-US" altLang="zh-CN" dirty="0">
              <a:solidFill>
                <a:schemeClr val="accent1">
                  <a:lumMod val="75000"/>
                </a:schemeClr>
              </a:solidFill>
              <a:latin typeface="Arial" panose="020B0604020202020204"/>
              <a:ea typeface="+mj-ea"/>
              <a:cs typeface="Arial" panose="020B0604020202020204"/>
            </a:endParaRPr>
          </a:p>
          <a:p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Arial" panose="020B0604020202020204"/>
                <a:ea typeface="+mj-ea"/>
                <a:cs typeface="Arial" panose="020B0604020202020204"/>
              </a:rPr>
              <a:t>Code: visualize_dynamic_keys.py</a:t>
            </a:r>
            <a:endParaRPr lang="en-US" altLang="zh-CN" dirty="0">
              <a:solidFill>
                <a:schemeClr val="accent1">
                  <a:lumMod val="75000"/>
                </a:schemeClr>
              </a:solidFill>
              <a:latin typeface="Arial" panose="020B0604020202020204"/>
              <a:ea typeface="+mj-ea"/>
              <a:cs typeface="Arial" panose="020B0604020202020204"/>
            </a:endParaRPr>
          </a:p>
          <a:p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Arial" panose="020B0604020202020204"/>
                <a:ea typeface="+mj-ea"/>
                <a:cs typeface="Arial" panose="020B0604020202020204"/>
              </a:rPr>
              <a:t>Output: output_annotated_with_keys.mp4</a:t>
            </a:r>
            <a:endParaRPr lang="en-US" altLang="zh-CN" dirty="0">
              <a:solidFill>
                <a:schemeClr val="accent1">
                  <a:lumMod val="75000"/>
                </a:schemeClr>
              </a:solidFill>
              <a:latin typeface="Arial" panose="020B0604020202020204"/>
              <a:ea typeface="+mj-ea"/>
              <a:cs typeface="Arial" panose="020B0604020202020204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60" y="3532505"/>
            <a:ext cx="7454265" cy="125984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60" y="4980305"/>
            <a:ext cx="7480300" cy="86741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47895" y="-15651480"/>
            <a:ext cx="7385050" cy="431228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2715" y="1593850"/>
            <a:ext cx="3823335" cy="1750695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DIAGRAM_VIRTUALLY_FRAME" val="{&quot;height&quot;:319.25,&quot;left&quot;:222.35,&quot;top&quot;:89.3,&quot;width&quot;:497.65}"/>
</p:tagLst>
</file>

<file path=ppt/tags/tag2.xml><?xml version="1.0" encoding="utf-8"?>
<p:tagLst xmlns:p="http://schemas.openxmlformats.org/presentationml/2006/main">
  <p:tag name="KSO_WM_DIAGRAM_VIRTUALLY_FRAME" val="{&quot;height&quot;:319.25,&quot;left&quot;:222.35,&quot;top&quot;:89.3,&quot;width&quot;:497.65}"/>
</p:tagLst>
</file>

<file path=ppt/theme/theme1.xml><?xml version="1.0" encoding="utf-8"?>
<a:theme xmlns:a="http://schemas.openxmlformats.org/drawingml/2006/main" name="POLI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POLI</Template>
  <TotalTime>0</TotalTime>
  <Words>5060</Words>
  <Application>WPS 演示</Application>
  <PresentationFormat>全屏显示(4:3)</PresentationFormat>
  <Paragraphs>171</Paragraphs>
  <Slides>15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3" baseType="lpstr">
      <vt:lpstr>Arial</vt:lpstr>
      <vt:lpstr>宋体</vt:lpstr>
      <vt:lpstr>Wingdings</vt:lpstr>
      <vt:lpstr>Arial</vt:lpstr>
      <vt:lpstr>Calibri</vt:lpstr>
      <vt:lpstr>微软雅黑</vt:lpstr>
      <vt:lpstr>Arial Unicode MS</vt:lpstr>
      <vt:lpstr>POLI</vt:lpstr>
      <vt:lpstr>Titolo presentazione sottotitolo</vt:lpstr>
      <vt:lpstr>1. Problem Formulation 2. Dataset Selection 3. Solution Approach and Implementation 4. Machine Learning Analysis 5. Conclusions and Future Work  </vt:lpstr>
      <vt:lpstr>1. Problem Formulation</vt:lpstr>
      <vt:lpstr>3.Solution Approach and Implementation</vt:lpstr>
      <vt:lpstr>3.Solution Approach and Implementation</vt:lpstr>
      <vt:lpstr>3.Solution Approach and Implementation</vt:lpstr>
      <vt:lpstr>3.Solution Approach and Implementation</vt:lpstr>
      <vt:lpstr>3.Solution Approach and Implementation</vt:lpstr>
      <vt:lpstr>3.Solution Approach and Implementation</vt:lpstr>
      <vt:lpstr>4. Machine Learning Result Analysis</vt:lpstr>
      <vt:lpstr>4.1 Machine Learning Result Analysis</vt:lpstr>
      <vt:lpstr>4.1 Machine Learning Result Analysis</vt:lpstr>
      <vt:lpstr>4. Machine Learning Analysis</vt:lpstr>
      <vt:lpstr>4. Machine Learning Analysis</vt:lpstr>
      <vt:lpstr>Thanks for your attention!</vt:lpstr>
    </vt:vector>
  </TitlesOfParts>
  <Company>Area Servizi ICT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Mattia Brambilla</dc:creator>
  <cp:lastModifiedBy>Fetishist</cp:lastModifiedBy>
  <cp:revision>35</cp:revision>
  <dcterms:created xsi:type="dcterms:W3CDTF">2015-05-26T12:27:00Z</dcterms:created>
  <dcterms:modified xsi:type="dcterms:W3CDTF">2025-06-16T09:25:10Z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C4B76820C3074792A4E0F58717EDEB47_12</vt:lpwstr>
  </property>
  <property fmtid="{D5CDD505-2E9C-101B-9397-08002B2CF9AE}" pid="3" name="KSOProductBuildVer">
    <vt:lpwstr>2052-12.1.0.21541</vt:lpwstr>
  </property>
</Properties>
</file>